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1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92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2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0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7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1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0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7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AE33-D55A-4B7C-994B-B31CE210354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B381-2C46-40C2-A115-2A86FBB3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1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A187E6D5-6298-E709-F726-7F6F18E8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" y="216492"/>
            <a:ext cx="4085681" cy="12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AC3E92-99DE-F74A-F8C1-7606B88291F2}"/>
              </a:ext>
            </a:extLst>
          </p:cNvPr>
          <p:cNvSpPr/>
          <p:nvPr/>
        </p:nvSpPr>
        <p:spPr>
          <a:xfrm>
            <a:off x="3911600" y="2330450"/>
            <a:ext cx="4572000" cy="41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050" dirty="0"/>
          </a:p>
        </p:txBody>
      </p:sp>
      <p:pic>
        <p:nvPicPr>
          <p:cNvPr id="3076" name="Рисунок 5">
            <a:extLst>
              <a:ext uri="{FF2B5EF4-FFF2-40B4-BE49-F238E27FC236}">
                <a16:creationId xmlns:a16="http://schemas.microsoft.com/office/drawing/2014/main" id="{C888B725-132D-E177-6F42-5E6413B6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2" y="0"/>
            <a:ext cx="65407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1">
            <a:extLst>
              <a:ext uri="{FF2B5EF4-FFF2-40B4-BE49-F238E27FC236}">
                <a16:creationId xmlns:a16="http://schemas.microsoft.com/office/drawing/2014/main" id="{94665DBD-E69F-2C69-8C2E-A479CB3C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74" y="2330450"/>
            <a:ext cx="430028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педагогов и наставников в поддержке самооценки ребёнка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1112"/>
          <a:stretch>
            <a:fillRect/>
          </a:stretch>
        </p:blipFill>
        <p:spPr>
          <a:xfrm>
            <a:off x="5228551" y="2448840"/>
            <a:ext cx="5716540" cy="37921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Педагоги  и наставники также играют важную роль в поддержке самооценки ребёнка. Они могут создавать позитивную и вдохновляющую атмосферу в группе, где дети чувствуют себя ценными и важными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9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Практические советы по поддержке самооценки ребёнка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1" t="-1148" r="-5665" b="1148"/>
          <a:stretch/>
        </p:blipFill>
        <p:spPr>
          <a:xfrm>
            <a:off x="7204363" y="2336873"/>
            <a:ext cx="4710545" cy="29686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6246950" cy="3828400"/>
          </a:xfrm>
        </p:spPr>
        <p:txBody>
          <a:bodyPr>
            <a:normAutofit/>
          </a:bodyPr>
          <a:lstStyle/>
          <a:p>
            <a:r>
              <a:rPr lang="ru-RU" sz="2000" dirty="0"/>
              <a:t>Слушайте ребёнка и показывайте ему, что вы его понимаете.</a:t>
            </a:r>
          </a:p>
          <a:p>
            <a:r>
              <a:rPr lang="ru-RU" sz="2000" dirty="0"/>
              <a:t>Поощряйте ребёнка к тому, чтобы он ставил перед собой цели и достигал их.</a:t>
            </a:r>
          </a:p>
          <a:p>
            <a:r>
              <a:rPr lang="ru-RU" sz="2000" dirty="0"/>
              <a:t>Помогите ребёнку развить навыки решения проблем.</a:t>
            </a:r>
          </a:p>
          <a:p>
            <a:r>
              <a:rPr lang="ru-RU" sz="2000" dirty="0"/>
              <a:t>Не бойтесь проявлять любовь и заботу к ребёнку.</a:t>
            </a:r>
          </a:p>
          <a:p>
            <a:r>
              <a:rPr lang="ru-RU" sz="2000" dirty="0"/>
              <a:t>Помните, что каждый ребёнок уникален, и то, что работает для одного ребёнка, может не подойти другому.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62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670004" cy="3599315"/>
          </a:xfrm>
        </p:spPr>
        <p:txBody>
          <a:bodyPr>
            <a:normAutofit/>
          </a:bodyPr>
          <a:lstStyle/>
          <a:p>
            <a:r>
              <a:rPr lang="ru-RU" sz="2400" dirty="0"/>
              <a:t>Поддержка самооценки ребёнка — это важный аспект воспитания, который помогает ребёнку стать уверенным в себе, успешным и счастливым человеком.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2336873"/>
            <a:ext cx="6036623" cy="41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90" y="2426254"/>
            <a:ext cx="6028521" cy="41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2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«Что такое самооценка ребенка и как ее поддержать?»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05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 Определение самооценки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5450224" y="2336873"/>
            <a:ext cx="6052410" cy="4014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1939637"/>
            <a:ext cx="4769901" cy="3996552"/>
          </a:xfrm>
        </p:spPr>
        <p:txBody>
          <a:bodyPr>
            <a:normAutofit/>
          </a:bodyPr>
          <a:lstStyle/>
          <a:p>
            <a:r>
              <a:rPr lang="ru-RU" sz="2000" dirty="0"/>
              <a:t>Самооценка — это оценка человеком своих собственных качеств, способностей и достижений.</a:t>
            </a:r>
          </a:p>
          <a:p>
            <a:r>
              <a:rPr lang="ru-RU" sz="2000" dirty="0"/>
              <a:t>Она формируется в детстве и влияет на поведение, отношения с окружающими и общее благополучие человека.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303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06" y="753226"/>
            <a:ext cx="9613857" cy="1080938"/>
          </a:xfrm>
        </p:spPr>
        <p:txBody>
          <a:bodyPr/>
          <a:lstStyle/>
          <a:p>
            <a:r>
              <a:rPr lang="ru-RU" b="1" dirty="0"/>
              <a:t>Факторы, влияющие на самооценку ребёнка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3106" y="1972713"/>
            <a:ext cx="4459713" cy="4102022"/>
          </a:xfrm>
        </p:spPr>
        <p:txBody>
          <a:bodyPr/>
          <a:lstStyle/>
          <a:p>
            <a:r>
              <a:rPr lang="ru-RU" sz="2000" dirty="0"/>
              <a:t>Отношение родителей и других значимых взрослых.</a:t>
            </a:r>
          </a:p>
          <a:p>
            <a:r>
              <a:rPr lang="ru-RU" sz="2000" dirty="0"/>
              <a:t>Успехи и неудачи в учёбе и других видах деятельности.</a:t>
            </a:r>
          </a:p>
          <a:p>
            <a:r>
              <a:rPr lang="ru-RU" sz="2000" dirty="0"/>
              <a:t>Сравнение себя с другими детьми.</a:t>
            </a:r>
          </a:p>
          <a:p>
            <a:r>
              <a:rPr lang="ru-RU" sz="2000" dirty="0"/>
              <a:t>Поддержка и критика со стороны взрослых.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-565" r="5109" b="-206"/>
          <a:stretch/>
        </p:blipFill>
        <p:spPr>
          <a:xfrm>
            <a:off x="5915891" y="2258290"/>
            <a:ext cx="4779820" cy="4100946"/>
          </a:xfrm>
        </p:spPr>
      </p:pic>
    </p:spTree>
    <p:extLst>
      <p:ext uri="{BB962C8B-B14F-4D97-AF65-F5344CB8AC3E}">
        <p14:creationId xmlns:p14="http://schemas.microsoft.com/office/powerpoint/2010/main" val="267158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Признаки низкой самооценки у ребёнка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-303" r="2812" b="450"/>
          <a:stretch/>
        </p:blipFill>
        <p:spPr>
          <a:xfrm>
            <a:off x="5860473" y="2210263"/>
            <a:ext cx="5056910" cy="39208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669" y="2371024"/>
            <a:ext cx="3876256" cy="3599315"/>
          </a:xfrm>
        </p:spPr>
        <p:txBody>
          <a:bodyPr/>
          <a:lstStyle/>
          <a:p>
            <a:r>
              <a:rPr lang="ru-RU" sz="2000" dirty="0"/>
              <a:t>Неуверенность в себе.</a:t>
            </a:r>
          </a:p>
          <a:p>
            <a:r>
              <a:rPr lang="ru-RU" sz="2000" dirty="0"/>
              <a:t>Страх перед неудачами.</a:t>
            </a:r>
          </a:p>
          <a:p>
            <a:r>
              <a:rPr lang="ru-RU" sz="2000" dirty="0"/>
              <a:t>Избегание новых задач и ситуаций.</a:t>
            </a:r>
          </a:p>
          <a:p>
            <a:r>
              <a:rPr lang="ru-RU" sz="2000" dirty="0"/>
              <a:t>Зависимость от мнения других людей.</a:t>
            </a:r>
          </a:p>
          <a:p>
            <a:r>
              <a:rPr lang="ru-RU" sz="2000" dirty="0"/>
              <a:t>Чрезмерная самокритика.</a:t>
            </a:r>
          </a:p>
          <a:p>
            <a:r>
              <a:rPr lang="ru-RU" sz="2000" dirty="0"/>
              <a:t>Проблемы с принятием решений.</a:t>
            </a:r>
          </a:p>
          <a:p>
            <a:r>
              <a:rPr lang="ru-RU" sz="2000" dirty="0"/>
              <a:t>Чувство неполноценности.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поддержать самооценку ребёнка?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941" y="2329457"/>
            <a:ext cx="10264768" cy="3599315"/>
          </a:xfrm>
        </p:spPr>
        <p:txBody>
          <a:bodyPr>
            <a:normAutofit/>
          </a:bodyPr>
          <a:lstStyle/>
          <a:p>
            <a:r>
              <a:rPr lang="ru-RU" sz="2000" dirty="0"/>
              <a:t>Хвалите ребёнка за его усилия и достижения, а не только за результаты.</a:t>
            </a:r>
          </a:p>
          <a:p>
            <a:r>
              <a:rPr lang="ru-RU" sz="2000" dirty="0"/>
              <a:t>Поддерживайте интересы и увлечения ребёнка.</a:t>
            </a:r>
          </a:p>
          <a:p>
            <a:r>
              <a:rPr lang="ru-RU" sz="2000" dirty="0"/>
              <a:t>Помогайте ребёнку преодолевать трудности и учиться на ошибках.</a:t>
            </a:r>
          </a:p>
          <a:p>
            <a:r>
              <a:rPr lang="ru-RU" sz="2000" dirty="0"/>
              <a:t>Уважайте мнение и чувства ребёнка.</a:t>
            </a:r>
          </a:p>
          <a:p>
            <a:r>
              <a:rPr lang="ru-RU" sz="2000" dirty="0"/>
              <a:t>Будьте примером для подражания. Показывайте ребёнку, как справляться с трудностями и неудачами, поддерживайте его в этом процессе.</a:t>
            </a:r>
          </a:p>
          <a:p>
            <a:r>
              <a:rPr lang="ru-RU" sz="2000" dirty="0"/>
              <a:t>Не сравнивайте ребёнка с другими детьми, чтобы не вызвать чувство неполноценности и неуверенности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13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поддержки самооценки ребёнка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«Я вижу, что ты старался».</a:t>
            </a:r>
          </a:p>
          <a:p>
            <a:r>
              <a:rPr lang="ru-RU" sz="2000" dirty="0"/>
              <a:t>«Ты можешь сделать это».</a:t>
            </a:r>
          </a:p>
          <a:p>
            <a:r>
              <a:rPr lang="ru-RU" sz="2000" dirty="0"/>
              <a:t>«Давай попробуем ещё раз».</a:t>
            </a:r>
          </a:p>
          <a:p>
            <a:r>
              <a:rPr lang="ru-RU" sz="2000" dirty="0"/>
              <a:t>«Мне интересно твоё мнение».</a:t>
            </a:r>
          </a:p>
          <a:p>
            <a:r>
              <a:rPr lang="ru-RU" sz="2000" dirty="0"/>
              <a:t>«У тебя всё получится».</a:t>
            </a:r>
          </a:p>
          <a:p>
            <a:r>
              <a:rPr lang="ru-RU" sz="2000" dirty="0"/>
              <a:t>«Не бойся ошибаться».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06" y="2336873"/>
            <a:ext cx="6855834" cy="35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Роль родителей в формировании самооценки ребёнка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5" b="-788"/>
          <a:stretch/>
        </p:blipFill>
        <p:spPr>
          <a:xfrm>
            <a:off x="4384128" y="2133600"/>
            <a:ext cx="2973296" cy="24522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498" y="2406146"/>
            <a:ext cx="3876256" cy="3599315"/>
          </a:xfrm>
        </p:spPr>
        <p:txBody>
          <a:bodyPr>
            <a:normAutofit/>
          </a:bodyPr>
          <a:lstStyle/>
          <a:p>
            <a:r>
              <a:rPr lang="ru-RU" sz="2000" dirty="0"/>
              <a:t>Поддержка самооценки ребёнка — это не только задача родителей, но и важный аспект воспитания в целом. Она помогает ребёнку стать уверенным в себе, успешным и счастливым человеком.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8"/>
          <a:stretch/>
        </p:blipFill>
        <p:spPr>
          <a:xfrm>
            <a:off x="7357424" y="2944089"/>
            <a:ext cx="4391230" cy="3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Влияние сверстников на самооценку ребёнка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1200"/>
          <a:stretch/>
        </p:blipFill>
        <p:spPr>
          <a:xfrm>
            <a:off x="5283970" y="2503129"/>
            <a:ext cx="5425849" cy="35651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Сверстники также могут оказывать значительное влияние на самооценку ребёнка. Взаимодействие с другими детьми в д\с, во дворе или в других местах может влиять на то, как ребёнок оценивает себя.</a:t>
            </a:r>
          </a:p>
        </p:txBody>
      </p:sp>
    </p:spTree>
    <p:extLst>
      <p:ext uri="{BB962C8B-B14F-4D97-AF65-F5344CB8AC3E}">
        <p14:creationId xmlns:p14="http://schemas.microsoft.com/office/powerpoint/2010/main" val="346333966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</TotalTime>
  <Words>485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Берлин</vt:lpstr>
      <vt:lpstr>Презентация PowerPoint</vt:lpstr>
      <vt:lpstr>«Что такое самооценка ребенка и как ее поддержать?»</vt:lpstr>
      <vt:lpstr> Определение самооценки</vt:lpstr>
      <vt:lpstr>Факторы, влияющие на самооценку ребёнка</vt:lpstr>
      <vt:lpstr>Признаки низкой самооценки у ребёнка</vt:lpstr>
      <vt:lpstr>Как поддержать самооценку ребёнка?</vt:lpstr>
      <vt:lpstr>Примеры поддержки самооценки ребёнка</vt:lpstr>
      <vt:lpstr>Роль родителей в формировании самооценки ребёнка</vt:lpstr>
      <vt:lpstr>Влияние сверстников на самооценку ребёнка</vt:lpstr>
      <vt:lpstr>Роль педагогов и наставников в поддержке самооценки ребёнка</vt:lpstr>
      <vt:lpstr>Практические советы по поддержке самооценки ребёнка</vt:lpstr>
      <vt:lpstr>Заключение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такое самооценка ребенка и как ее поддержать?»</dc:title>
  <dc:creator>1</dc:creator>
  <cp:lastModifiedBy>Пользователь</cp:lastModifiedBy>
  <cp:revision>16</cp:revision>
  <dcterms:created xsi:type="dcterms:W3CDTF">2025-02-01T04:54:48Z</dcterms:created>
  <dcterms:modified xsi:type="dcterms:W3CDTF">2025-02-05T03:39:28Z</dcterms:modified>
</cp:coreProperties>
</file>