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2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6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2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9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8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9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6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6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4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80C8-1684-4A02-8EA9-0659A224B3E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D1A9-95FC-40D9-A371-70EE9F484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1.xml"/><Relationship Id="rId3" Type="http://schemas.openxmlformats.org/officeDocument/2006/relationships/slide" Target="slide4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6.xml"/><Relationship Id="rId22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gif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"/>
            <a:ext cx="12192000" cy="68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080" y="1135544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Интерактивная игра </a:t>
            </a:r>
            <a:br>
              <a:rPr lang="ru-RU" dirty="0" smtClean="0"/>
            </a:br>
            <a:r>
              <a:rPr lang="ru-RU" b="1" dirty="0" smtClean="0"/>
              <a:t>«Дорожный калейдоскоп»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2328" y="3922078"/>
            <a:ext cx="9144000" cy="1655762"/>
          </a:xfrm>
        </p:spPr>
        <p:txBody>
          <a:bodyPr/>
          <a:lstStyle/>
          <a:p>
            <a:r>
              <a:rPr lang="ru-RU" dirty="0" smtClean="0"/>
              <a:t>Сидорова Дарья Геннадьевна</a:t>
            </a:r>
          </a:p>
          <a:p>
            <a:r>
              <a:rPr lang="ru-RU" dirty="0" smtClean="0"/>
              <a:t>МБОУ СОШ №8 </a:t>
            </a:r>
            <a:r>
              <a:rPr lang="ru-RU" dirty="0" err="1" smtClean="0"/>
              <a:t>г.Лесосибирска</a:t>
            </a:r>
            <a:endParaRPr lang="ru-RU" dirty="0"/>
          </a:p>
        </p:txBody>
      </p:sp>
      <p:pic>
        <p:nvPicPr>
          <p:cNvPr id="7" name="Picture 2" descr="https://66sad.ru/upload/iblock/93d/93db4624902d4dd30724729a5949dc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93525" y="2731"/>
            <a:ext cx="1689555" cy="168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1637379"/>
            <a:ext cx="11167872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100" u="sng" dirty="0" smtClean="0"/>
              <a:t>СИМ </a:t>
            </a:r>
            <a:r>
              <a:rPr lang="ru-RU" sz="4100" u="sng" dirty="0"/>
              <a:t>(Средство индивидуальной мобильности) </a:t>
            </a:r>
            <a:r>
              <a:rPr lang="ru-RU" sz="4100" u="sng" dirty="0" smtClean="0"/>
              <a:t>это</a:t>
            </a:r>
            <a:r>
              <a:rPr lang="ru-RU" sz="4100" dirty="0" smtClean="0"/>
              <a:t>-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AutoNum type="arabicPeriod"/>
            </a:pPr>
            <a:r>
              <a:rPr lang="ru-RU" sz="3000" dirty="0" smtClean="0"/>
              <a:t>Это </a:t>
            </a:r>
            <a:r>
              <a:rPr lang="ru-RU" sz="3000" dirty="0"/>
              <a:t>транспортное средство, имеющее одно или несколько колес (роликов), предназначенное для индивидуального передвижения человека (самокаты, велосипеды, скейтборды и иные аналогичные средства</a:t>
            </a:r>
            <a:r>
              <a:rPr lang="ru-RU" sz="3000" dirty="0" smtClean="0"/>
              <a:t>).</a:t>
            </a:r>
          </a:p>
          <a:p>
            <a:pPr marL="742950" indent="-742950">
              <a:buAutoNum type="arabicPeriod"/>
            </a:pPr>
            <a:endParaRPr lang="ru-RU" sz="3000" dirty="0" smtClean="0"/>
          </a:p>
          <a:p>
            <a:pPr marL="742950" indent="-742950">
              <a:buAutoNum type="arabicPeriod"/>
            </a:pPr>
            <a:r>
              <a:rPr lang="ru-RU" sz="3000" dirty="0"/>
              <a:t>Это транспортное средство, имеющее одно или несколько колес (роликов), предназначенное для индивидуального передвижения человека посредством использования двигателя (электродвигателя) (</a:t>
            </a:r>
            <a:r>
              <a:rPr lang="ru-RU" sz="3000" dirty="0" err="1"/>
              <a:t>электросамокаты</a:t>
            </a:r>
            <a:r>
              <a:rPr lang="ru-RU" sz="3000" dirty="0"/>
              <a:t>, </a:t>
            </a:r>
            <a:r>
              <a:rPr lang="ru-RU" sz="3000" dirty="0" err="1"/>
              <a:t>электровелосипеды</a:t>
            </a:r>
            <a:r>
              <a:rPr lang="ru-RU" sz="3000" dirty="0"/>
              <a:t>, </a:t>
            </a:r>
            <a:r>
              <a:rPr lang="ru-RU" sz="3000" dirty="0" err="1"/>
              <a:t>электроскейтборды</a:t>
            </a:r>
            <a:r>
              <a:rPr lang="ru-RU" sz="3000" dirty="0"/>
              <a:t>, </a:t>
            </a:r>
            <a:r>
              <a:rPr lang="ru-RU" sz="3000" dirty="0" err="1"/>
              <a:t>гироскутеры</a:t>
            </a:r>
            <a:r>
              <a:rPr lang="ru-RU" sz="3000" dirty="0"/>
              <a:t>, </a:t>
            </a:r>
            <a:r>
              <a:rPr lang="ru-RU" sz="3000" dirty="0" err="1"/>
              <a:t>сигвеи</a:t>
            </a:r>
            <a:r>
              <a:rPr lang="ru-RU" sz="3000" dirty="0"/>
              <a:t>, </a:t>
            </a:r>
            <a:r>
              <a:rPr lang="ru-RU" sz="3000" dirty="0" err="1"/>
              <a:t>моноколеса</a:t>
            </a:r>
            <a:r>
              <a:rPr lang="ru-RU" sz="3000" dirty="0"/>
              <a:t> и иные аналогичные средства).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СРЕДСТВА</a:t>
            </a:r>
          </a:p>
          <a:p>
            <a:pPr algn="ctr"/>
            <a:r>
              <a:rPr lang="ru-RU" sz="2000" dirty="0" smtClean="0"/>
              <a:t>ИНДИВИДУАЛЬНОЙ</a:t>
            </a:r>
          </a:p>
          <a:p>
            <a:pPr algn="ctr"/>
            <a:r>
              <a:rPr lang="ru-RU" sz="2000" dirty="0" smtClean="0"/>
              <a:t>МОБИЛЬНОСТИ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2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648" y="1609947"/>
            <a:ext cx="99242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/>
              <a:t>Что не относится к средствам индивидуальной </a:t>
            </a:r>
            <a:r>
              <a:rPr lang="ru-RU" sz="3600" u="sng" dirty="0" smtClean="0"/>
              <a:t>мобильности?</a:t>
            </a:r>
          </a:p>
          <a:p>
            <a:pPr marL="742950" indent="-742950">
              <a:buAutoNum type="arabicPeriod"/>
            </a:pPr>
            <a:r>
              <a:rPr lang="ru-RU" sz="3600" dirty="0" err="1" smtClean="0"/>
              <a:t>Сигвей</a:t>
            </a:r>
            <a:endParaRPr lang="ru-RU" sz="3600" dirty="0" smtClean="0"/>
          </a:p>
          <a:p>
            <a:pPr marL="742950" indent="-742950">
              <a:buAutoNum type="arabicPeriod"/>
            </a:pPr>
            <a:r>
              <a:rPr lang="ru-RU" sz="3600" dirty="0" err="1" smtClean="0"/>
              <a:t>Моноколесо</a:t>
            </a:r>
            <a:endParaRPr lang="ru-RU" sz="3600" dirty="0" smtClean="0"/>
          </a:p>
          <a:p>
            <a:pPr marL="742950" indent="-742950">
              <a:buAutoNum type="arabicPeriod"/>
            </a:pPr>
            <a:r>
              <a:rPr lang="ru-RU" sz="3600" dirty="0" smtClean="0"/>
              <a:t>Самокат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Ролики</a:t>
            </a:r>
          </a:p>
          <a:p>
            <a:pPr marL="742950" indent="-742950">
              <a:buAutoNum type="arabicPeriod"/>
            </a:pPr>
            <a:r>
              <a:rPr lang="ru-RU" sz="3600" dirty="0" err="1" smtClean="0"/>
              <a:t>Электросамокат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СРЕДСТВА</a:t>
            </a:r>
          </a:p>
          <a:p>
            <a:pPr algn="ctr"/>
            <a:r>
              <a:rPr lang="ru-RU" sz="2000" dirty="0" smtClean="0"/>
              <a:t>ИНДИВИДУАЛЬНОЙ</a:t>
            </a:r>
          </a:p>
          <a:p>
            <a:pPr algn="ctr"/>
            <a:r>
              <a:rPr lang="ru-RU" sz="2000" dirty="0" smtClean="0"/>
              <a:t>МОБИЛЬНОСТИ</a:t>
            </a:r>
            <a:endParaRPr lang="ru-RU" sz="2000" dirty="0"/>
          </a:p>
        </p:txBody>
      </p:sp>
      <p:pic>
        <p:nvPicPr>
          <p:cNvPr id="8" name="Picture 10" descr="https://us.123rf.com/450wm/tynyuk/tynyuk1605/tynyuk160500003/56400648-cheerful-guy-rides-on-gyroscooter-illustration.jpg?ver=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8321" r="11318" b="7503"/>
          <a:stretch/>
        </p:blipFill>
        <p:spPr bwMode="auto">
          <a:xfrm rot="152615">
            <a:off x="7388351" y="2878748"/>
            <a:ext cx="2615185" cy="315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493" y="1578968"/>
            <a:ext cx="960175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u="sng" dirty="0" smtClean="0"/>
              <a:t>Выбери правильный ответ: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При использовании средств индивидуальной мобильности необходимо руководствоваться теме же правилами, что и для пешеходов.</a:t>
            </a:r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ru-RU" sz="3600" dirty="0" smtClean="0"/>
              <a:t>При использовании средств индивидуальной мобильности необходимо руководствоваться теме же правилами, что и для водителей.</a:t>
            </a:r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49560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СРЕДСТВА</a:t>
            </a:r>
          </a:p>
          <a:p>
            <a:pPr algn="ctr"/>
            <a:r>
              <a:rPr lang="ru-RU" sz="2000" dirty="0" smtClean="0"/>
              <a:t>ИНДИВИДУАЛЬНОЙ</a:t>
            </a:r>
          </a:p>
          <a:p>
            <a:pPr algn="ctr"/>
            <a:r>
              <a:rPr lang="ru-RU" sz="2000" dirty="0" smtClean="0"/>
              <a:t>МОБИЛЬНОСТИ</a:t>
            </a:r>
            <a:endParaRPr lang="ru-RU" sz="2000" dirty="0"/>
          </a:p>
        </p:txBody>
      </p:sp>
      <p:pic>
        <p:nvPicPr>
          <p:cNvPr id="9" name="Picture 8" descr="https://avatars.dzeninfra.ru/get-zen_doc/127510/pub_5b6d3ef3d1774b00a9f45151_5b6d3f0979b39e00a9ced0ce/scale_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27840" r="50411" b="2269"/>
          <a:stretch/>
        </p:blipFill>
        <p:spPr bwMode="auto">
          <a:xfrm rot="21390592">
            <a:off x="-130188" y="3336842"/>
            <a:ext cx="2444869" cy="373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992" y="1637379"/>
            <a:ext cx="7772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 smtClean="0"/>
              <a:t>Выбери правильный ответ:</a:t>
            </a:r>
            <a:endParaRPr lang="ru-RU" sz="3600" u="sng" dirty="0"/>
          </a:p>
          <a:p>
            <a:pPr marL="514350" indent="-514350">
              <a:buAutoNum type="arabicPeriod"/>
            </a:pPr>
            <a:r>
              <a:rPr lang="ru-RU" sz="3200" dirty="0" smtClean="0"/>
              <a:t>Передвигаясь на СИМ дорогу можно переехать по пешеходному переходу.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2. Чтобы перейти дорогу нужно спешиться и взять средства передвижения в руки, затем перейти дорогу по пешеходному переходу.</a:t>
            </a:r>
            <a:r>
              <a:rPr lang="ru-RU" sz="3200" dirty="0" smtClean="0"/>
              <a:t>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СРЕДСТВА</a:t>
            </a:r>
          </a:p>
          <a:p>
            <a:pPr algn="ctr"/>
            <a:r>
              <a:rPr lang="ru-RU" sz="2000" dirty="0" smtClean="0"/>
              <a:t>ИНДИВИДУАЛЬНОЙ</a:t>
            </a:r>
          </a:p>
          <a:p>
            <a:pPr algn="ctr"/>
            <a:r>
              <a:rPr lang="ru-RU" sz="2000" dirty="0" smtClean="0"/>
              <a:t>МОБИЛЬНОСТИ</a:t>
            </a:r>
            <a:endParaRPr lang="ru-RU" sz="2000" dirty="0"/>
          </a:p>
        </p:txBody>
      </p:sp>
      <p:pic>
        <p:nvPicPr>
          <p:cNvPr id="8" name="Picture 12" descr="https://media.istockphoto.com/vectors/girl-learn-to-ride-scooter-vector-id615491500?k=6&amp;m=615491500&amp;s=612x612&amp;w=0&amp;h=5oRHyg95HOu8ebJonktWnFhY1sK0dfAlxEbk69cdNWs=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20349" r="33021" b="9690"/>
          <a:stretch/>
        </p:blipFill>
        <p:spPr bwMode="auto">
          <a:xfrm rot="21379393">
            <a:off x="-321750" y="2942886"/>
            <a:ext cx="3438145" cy="407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0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371" y="4290293"/>
            <a:ext cx="9831645" cy="19642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u="sng" dirty="0" smtClean="0"/>
              <a:t>Действия лица, управляющего СИМ в данной ситуации?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742950" indent="-742950">
              <a:buAutoNum type="arabicPeriod"/>
            </a:pPr>
            <a:r>
              <a:rPr lang="ru-RU" sz="3600" dirty="0" smtClean="0"/>
              <a:t>Подать звуковой сигнал и проехать пешеходный переход</a:t>
            </a:r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r>
              <a:rPr lang="ru-RU" sz="3600" dirty="0" smtClean="0"/>
              <a:t>Остановиться, уступить дорогу пешеходам, продолжить движение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СРЕДСТВА</a:t>
            </a:r>
          </a:p>
          <a:p>
            <a:pPr algn="ctr"/>
            <a:r>
              <a:rPr lang="ru-RU" sz="2000" dirty="0" smtClean="0"/>
              <a:t>ИНДИВИДУАЛЬНОЙ</a:t>
            </a:r>
          </a:p>
          <a:p>
            <a:pPr algn="ctr"/>
            <a:r>
              <a:rPr lang="ru-RU" sz="2000" dirty="0" smtClean="0"/>
              <a:t>МОБИЛЬНОСТИ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50" t="13244" r="50100" b="38222"/>
          <a:stretch/>
        </p:blipFill>
        <p:spPr>
          <a:xfrm>
            <a:off x="4708153" y="0"/>
            <a:ext cx="6744190" cy="41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7547" y="397960"/>
            <a:ext cx="649339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u="sng" dirty="0" smtClean="0"/>
              <a:t>Нарушает ли лицо, управляющее СИМ правила в данной ситуации?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dirty="0" smtClean="0"/>
              <a:t>     1. Да, перевозка </a:t>
            </a:r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пассажиров на СИМ	запрещена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2. Нет, правила не нарушены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491" y="397960"/>
            <a:ext cx="3568005" cy="108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СРЕДСТВА</a:t>
            </a:r>
          </a:p>
          <a:p>
            <a:pPr algn="ctr"/>
            <a:r>
              <a:rPr lang="ru-RU" sz="2000" dirty="0" smtClean="0"/>
              <a:t>ИНДИВИДУАЛЬНОЙ</a:t>
            </a:r>
          </a:p>
          <a:p>
            <a:pPr algn="ctr"/>
            <a:r>
              <a:rPr lang="ru-RU" sz="2000" dirty="0" smtClean="0"/>
              <a:t>МОБИЛЬНОСТИ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25" t="12800" r="54925" b="39067"/>
          <a:stretch/>
        </p:blipFill>
        <p:spPr>
          <a:xfrm>
            <a:off x="0" y="2493195"/>
            <a:ext cx="5613301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31" y="2195163"/>
            <a:ext cx="6323622" cy="35941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u="sng" dirty="0" smtClean="0"/>
              <a:t>Как должны двигаться пешеходы по дороге при отсутствии тротуаров?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Н</a:t>
            </a:r>
            <a:r>
              <a:rPr lang="ru-RU" sz="3600" dirty="0" smtClean="0">
                <a:solidFill>
                  <a:srgbClr val="FF0000"/>
                </a:solidFill>
              </a:rPr>
              <a:t>австречу движению транспортных средств по левой стороне дороги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s://gas-kvas.com/uploads/posts/2023-01/1674002133_gas-kvas-com-p-risunok-na-temu-ulitsa-doroga-peshekhod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46" y="1572574"/>
            <a:ext cx="4899025" cy="32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7259" y="306326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ТЫ -</a:t>
            </a:r>
          </a:p>
          <a:p>
            <a:pPr algn="ctr"/>
            <a:r>
              <a:rPr lang="ru-RU" sz="2400" dirty="0" smtClean="0"/>
              <a:t>ПЕШЕХОД</a:t>
            </a:r>
          </a:p>
        </p:txBody>
      </p:sp>
    </p:spTree>
    <p:extLst>
      <p:ext uri="{BB962C8B-B14F-4D97-AF65-F5344CB8AC3E}">
        <p14:creationId xmlns:p14="http://schemas.microsoft.com/office/powerpoint/2010/main" val="10233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608" y="1952940"/>
            <a:ext cx="8349022" cy="297119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u="sng" dirty="0" smtClean="0"/>
              <a:t>Должен ли пешеход пропустить на переходе, при зеленом свете светофора, движущийся по дороге специальный транспорт?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 algn="just">
              <a:buNone/>
            </a:pPr>
            <a:r>
              <a:rPr lang="ru-RU" sz="4100" dirty="0" smtClean="0">
                <a:solidFill>
                  <a:srgbClr val="FF0000"/>
                </a:solidFill>
              </a:rPr>
              <a:t>При приближении автомобиля с включенным синим проблесковым маячком и специальным звуковым сигналом пешеходы обязаны незамедлительно </a:t>
            </a:r>
            <a:r>
              <a:rPr lang="ru-RU" sz="4100" dirty="0">
                <a:solidFill>
                  <a:srgbClr val="FF0000"/>
                </a:solidFill>
              </a:rPr>
              <a:t>о</a:t>
            </a:r>
            <a:r>
              <a:rPr lang="ru-RU" sz="4100" dirty="0" smtClean="0">
                <a:solidFill>
                  <a:srgbClr val="FF0000"/>
                </a:solidFill>
              </a:rPr>
              <a:t>свободить дорогу.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0307" y="397960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ТЫ -</a:t>
            </a:r>
          </a:p>
          <a:p>
            <a:pPr algn="ctr"/>
            <a:r>
              <a:rPr lang="ru-RU" sz="2400" dirty="0" smtClean="0"/>
              <a:t>ПЕШЕХОД</a:t>
            </a:r>
          </a:p>
        </p:txBody>
      </p:sp>
      <p:pic>
        <p:nvPicPr>
          <p:cNvPr id="10" name="Объект 10"/>
          <p:cNvPicPr>
            <a:picLocks noChangeAspect="1"/>
          </p:cNvPicPr>
          <p:nvPr/>
        </p:nvPicPr>
        <p:blipFill rotWithShape="1">
          <a:blip r:embed="rId5"/>
          <a:srcRect l="9614" t="21297" r="40623" b="22805"/>
          <a:stretch/>
        </p:blipFill>
        <p:spPr>
          <a:xfrm>
            <a:off x="187452" y="2994565"/>
            <a:ext cx="3282696" cy="207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4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435" y="2295747"/>
            <a:ext cx="4888014" cy="297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Что обязательно должен иметь пешеход при передвижении в темное время суток?</a:t>
            </a:r>
          </a:p>
          <a:p>
            <a:pPr marL="0" indent="0">
              <a:buNone/>
            </a:pPr>
            <a:r>
              <a:rPr lang="ru-RU" sz="3600" dirty="0" smtClean="0"/>
              <a:t>    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2979" y="309311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ТЫ -</a:t>
            </a:r>
          </a:p>
          <a:p>
            <a:pPr algn="ctr"/>
            <a:r>
              <a:rPr lang="ru-RU" sz="2400" dirty="0" smtClean="0"/>
              <a:t>ПЕШЕХОД</a:t>
            </a:r>
          </a:p>
        </p:txBody>
      </p:sp>
      <p:pic>
        <p:nvPicPr>
          <p:cNvPr id="8" name="Picture 28" descr="http://kolobok.obr-tacin.ru/images/gallery/n72/karti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60" y="868680"/>
            <a:ext cx="3855354" cy="47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15743" y="5711165"/>
            <a:ext cx="184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ФЛИКЕР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05" y="2414619"/>
            <a:ext cx="3662718" cy="2971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 smtClean="0"/>
              <a:t>Какой знак необходим в данной ситуации?</a:t>
            </a:r>
          </a:p>
          <a:p>
            <a:pPr marL="0" indent="0">
              <a:buNone/>
            </a:pPr>
            <a:endParaRPr lang="ru-RU" sz="3600" u="sng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843" y="309311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ТЫ -</a:t>
            </a:r>
          </a:p>
          <a:p>
            <a:pPr algn="ctr"/>
            <a:r>
              <a:rPr lang="ru-RU" sz="2400" dirty="0" smtClean="0"/>
              <a:t>ПЕШЕХОД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22123" y="309311"/>
            <a:ext cx="7577652" cy="6149278"/>
            <a:chOff x="4122123" y="309311"/>
            <a:chExt cx="7577652" cy="6149278"/>
          </a:xfrm>
        </p:grpSpPr>
        <p:pic>
          <p:nvPicPr>
            <p:cNvPr id="8" name="Picture 34" descr="https://img.freepik.com/premium-vector/happy-children-with-teacher-in-a-bus-stop_43633-23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123" y="309311"/>
              <a:ext cx="7577652" cy="6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764024" y="2597566"/>
              <a:ext cx="914400" cy="10966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4" descr="https://chemic-shop.ru/wp-content/uploads/9/0/e/90ec7a60226a4b2fdefcea997fe4af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07" y="2104440"/>
            <a:ext cx="1346833" cy="179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66sad.ru/upload/iblock/93d/93db4624902d4dd30724729a5949dc64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0"/>
          <a:stretch/>
        </p:blipFill>
        <p:spPr bwMode="auto">
          <a:xfrm>
            <a:off x="0" y="2731"/>
            <a:ext cx="12192000" cy="68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Правила игры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игре принимает участие 4 команды.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Игра состоит из 4 блоков, в каждом блоке по 6 вопросов. За каждый правильный ответ команда получает 1 бал.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Путем жеребьёвки определяется последовательность выбора блока каждой из команд. </a:t>
            </a:r>
            <a:endParaRPr lang="ru-RU" dirty="0"/>
          </a:p>
        </p:txBody>
      </p:sp>
      <p:pic>
        <p:nvPicPr>
          <p:cNvPr id="8" name="Picture 4" descr="https://bogatyr.club/uploads/posts/2023-03/thumbs/1677636502_bogatyr-club-p-galochka-v-byulletene-foni-pinterest-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88" y="1522191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bogatyr.club/uploads/posts/2023-03/thumbs/1677636502_bogatyr-club-p-galochka-v-byulletene-foni-pinterest-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3898774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bogatyr.club/uploads/posts/2023-03/thumbs/1677636502_bogatyr-club-p-galochka-v-byulletene-foni-pinterest-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2540223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4419" y="309311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ТЫ -</a:t>
            </a:r>
          </a:p>
          <a:p>
            <a:pPr algn="ctr"/>
            <a:r>
              <a:rPr lang="ru-RU" sz="2400" dirty="0" smtClean="0"/>
              <a:t>ПЕШЕХОД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185672" y="2441447"/>
            <a:ext cx="3587496" cy="3653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 smtClean="0"/>
              <a:t>Какой знак необходим в данной ситуации?</a:t>
            </a:r>
          </a:p>
          <a:p>
            <a:pPr marL="0" indent="0">
              <a:buNone/>
            </a:pPr>
            <a:endParaRPr lang="ru-RU" sz="3600" u="sng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5312791" y="792034"/>
            <a:ext cx="6033486" cy="5087558"/>
            <a:chOff x="5312791" y="792034"/>
            <a:chExt cx="6033486" cy="5087558"/>
          </a:xfrm>
        </p:grpSpPr>
        <p:pic>
          <p:nvPicPr>
            <p:cNvPr id="8" name="Picture 36" descr="https://papik.pro/uploads/posts/2023-02/1675778975_papik-pro-p-risunok-pravila-perekhoda-1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791" y="792034"/>
              <a:ext cx="6033486" cy="508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659368" y="792034"/>
              <a:ext cx="1207008" cy="13892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38" descr="https://dorznak196.ru/wp-content/uploads/2020/03/6.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9" y="792034"/>
            <a:ext cx="1501265" cy="1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66sad.ru/upload/iblock/93d/93db4624902d4dd30724729a5949dc64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003" y="845156"/>
            <a:ext cx="7329462" cy="29711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u="sng" dirty="0" smtClean="0"/>
              <a:t>Какие меры предосторожности должен принять пешеход , начиная переход дороги между стоящими автомобилями?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Убедиться, что нет приближающихся слева и справа транспортных средств.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Переходить дорогу медленно.</a:t>
            </a:r>
          </a:p>
          <a:p>
            <a:pPr marL="0" indent="0">
              <a:buNone/>
            </a:pPr>
            <a:endParaRPr lang="ru-RU" sz="3600" u="sng" dirty="0" smtClean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85275" y="212032"/>
            <a:ext cx="3342429" cy="1266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ТЫ -</a:t>
            </a:r>
          </a:p>
          <a:p>
            <a:pPr algn="ctr"/>
            <a:r>
              <a:rPr lang="ru-RU" sz="2400" dirty="0" smtClean="0"/>
              <a:t>ПЕШЕХОД</a:t>
            </a:r>
          </a:p>
        </p:txBody>
      </p:sp>
      <p:pic>
        <p:nvPicPr>
          <p:cNvPr id="8" name="Picture 40" descr="https://pictures.pibig.info/uploads/posts/2023-04/1681515299_pictures-pibig-info-p-deti-na-doroge-risunok-pinterest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" y="3698326"/>
            <a:ext cx="4916551" cy="32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274" y="1979840"/>
            <a:ext cx="9149117" cy="3647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u="sng" dirty="0" smtClean="0"/>
              <a:t>С какого возраста разрешается водить </a:t>
            </a:r>
          </a:p>
          <a:p>
            <a:pPr marL="0" indent="0">
              <a:buNone/>
            </a:pPr>
            <a:r>
              <a:rPr lang="ru-RU" sz="3600" u="sng" dirty="0" smtClean="0"/>
              <a:t>велосипед по улицам и дорогам?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dirty="0" smtClean="0"/>
              <a:t>     1. 12 лет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2. 13 лет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    3. 14 лет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ТЫ-</a:t>
            </a:r>
          </a:p>
          <a:p>
            <a:pPr algn="ctr"/>
            <a:r>
              <a:rPr lang="ru-RU" sz="2800" dirty="0" smtClean="0"/>
              <a:t>ВЕЛОСИПЕДИСТ</a:t>
            </a:r>
            <a:endParaRPr lang="ru-RU" sz="2800" dirty="0"/>
          </a:p>
        </p:txBody>
      </p:sp>
      <p:pic>
        <p:nvPicPr>
          <p:cNvPr id="8" name="Picture 14" descr="https://346130.selcdn.ru/storage1/include/site_694/section_4/thumbs/UpnyZWSCydlG_1200x0_AybP2us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5119" y="2835685"/>
            <a:ext cx="5023103" cy="279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43" y="1952940"/>
            <a:ext cx="5592102" cy="2971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Какую информацию пытается</a:t>
            </a:r>
          </a:p>
          <a:p>
            <a:pPr marL="0" indent="0">
              <a:buNone/>
            </a:pPr>
            <a:r>
              <a:rPr lang="ru-RU" sz="2400" u="sng" dirty="0" smtClean="0"/>
              <a:t>сообщить движущийся велосипедист ?</a:t>
            </a:r>
          </a:p>
          <a:p>
            <a:pPr marL="0" indent="0">
              <a:buNone/>
            </a:pPr>
            <a:endParaRPr lang="ru-RU" sz="2400" u="sng" dirty="0" smtClean="0"/>
          </a:p>
          <a:p>
            <a:pPr marL="0" indent="0">
              <a:buNone/>
            </a:pPr>
            <a:r>
              <a:rPr lang="ru-RU" sz="2400" dirty="0" smtClean="0"/>
              <a:t>     1. Остановка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2. Поворот налево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3. Опасность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ТЫ-</a:t>
            </a:r>
          </a:p>
          <a:p>
            <a:pPr algn="ctr"/>
            <a:r>
              <a:rPr lang="ru-RU" sz="2800" dirty="0" smtClean="0"/>
              <a:t>ВЕЛОСИПЕДИСТ</a:t>
            </a:r>
            <a:endParaRPr lang="ru-RU" sz="2800" dirty="0"/>
          </a:p>
        </p:txBody>
      </p:sp>
      <p:pic>
        <p:nvPicPr>
          <p:cNvPr id="8" name="Picture 16" descr="https://sarvelo.ru/wp-content/uploads/4/6/0/4605332b6966de0409d147a950ea5914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r="44721"/>
          <a:stretch/>
        </p:blipFill>
        <p:spPr bwMode="auto">
          <a:xfrm>
            <a:off x="6903719" y="294754"/>
            <a:ext cx="3794761" cy="5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123" y="695547"/>
            <a:ext cx="5582958" cy="2971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 smtClean="0"/>
              <a:t>Где велосипедисту  до 14 лет запрещено движение?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1. По</a:t>
            </a:r>
            <a:r>
              <a:rPr lang="ru-RU" dirty="0"/>
              <a:t> </a:t>
            </a:r>
            <a:r>
              <a:rPr lang="ru-RU" dirty="0" smtClean="0"/>
              <a:t>велосипедной дорожке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2. По дороге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3. По тротуару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ТЫ-</a:t>
            </a:r>
          </a:p>
          <a:p>
            <a:pPr algn="ctr"/>
            <a:r>
              <a:rPr lang="ru-RU" sz="2800" dirty="0" smtClean="0"/>
              <a:t>ВЕЛОСИПЕДИСТ</a:t>
            </a:r>
            <a:endParaRPr lang="ru-RU" sz="2800" dirty="0"/>
          </a:p>
        </p:txBody>
      </p:sp>
      <p:pic>
        <p:nvPicPr>
          <p:cNvPr id="8" name="Picture 18" descr="https://kartinkin.net/uploads/posts/2022-03/1647450182_2-kartinkin-net-p-velosipedist-kartinki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4" y="2475160"/>
            <a:ext cx="4639142" cy="3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234" y="1660031"/>
            <a:ext cx="9286277" cy="34107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/>
              <a:t>Разрешается ли перевозка пассажиров </a:t>
            </a:r>
            <a:endParaRPr lang="ru-RU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 smtClean="0"/>
              <a:t>на велосипеде?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1. Разрешается </a:t>
            </a:r>
            <a:r>
              <a:rPr lang="ru-RU" dirty="0"/>
              <a:t>перевозка детей до семи </a:t>
            </a: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лет </a:t>
            </a:r>
            <a:r>
              <a:rPr lang="ru-RU" dirty="0"/>
              <a:t>на специально оборудованном сидении </a:t>
            </a: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Запрещается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Разрешается </a:t>
            </a:r>
            <a:r>
              <a:rPr lang="ru-RU" dirty="0"/>
              <a:t>перевозить пассажиров </a:t>
            </a:r>
            <a:r>
              <a:rPr lang="ru-RU" dirty="0" smtClean="0"/>
              <a:t>старше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семи лет на заднем, специально оборудованном сидении</a:t>
            </a:r>
            <a:endParaRPr lang="ru-RU" sz="3200" dirty="0" smtClean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ТЫ-</a:t>
            </a:r>
          </a:p>
          <a:p>
            <a:pPr algn="ctr"/>
            <a:r>
              <a:rPr lang="ru-RU" sz="2800" dirty="0" smtClean="0"/>
              <a:t>ВЕЛОСИПЕДИСТ</a:t>
            </a:r>
            <a:endParaRPr lang="ru-RU" sz="2800" dirty="0"/>
          </a:p>
        </p:txBody>
      </p:sp>
      <p:pic>
        <p:nvPicPr>
          <p:cNvPr id="8" name="Picture 20" descr="https://prezentacii.org/upload/cloud2/posts/2016-03/1/6/3/163065402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5831" r="-1"/>
          <a:stretch/>
        </p:blipFill>
        <p:spPr bwMode="auto">
          <a:xfrm>
            <a:off x="7356176" y="1499616"/>
            <a:ext cx="4424344" cy="312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157" y="1794936"/>
            <a:ext cx="9286277" cy="2971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 smtClean="0"/>
              <a:t>На какой картинке есть нарушение правил дорожного движения?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dirty="0" smtClean="0"/>
              <a:t>    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ТЫ-</a:t>
            </a:r>
          </a:p>
          <a:p>
            <a:pPr algn="ctr"/>
            <a:r>
              <a:rPr lang="ru-RU" sz="2800" dirty="0" smtClean="0"/>
              <a:t>ВЕЛОСИПЕДИСТ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0175" t="33757" r="57550" b="40533"/>
          <a:stretch/>
        </p:blipFill>
        <p:spPr>
          <a:xfrm>
            <a:off x="5797066" y="3227830"/>
            <a:ext cx="4959415" cy="3219953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6"/>
          <a:srcRect l="43419" t="55130" r="31876" b="17341"/>
          <a:stretch/>
        </p:blipFill>
        <p:spPr>
          <a:xfrm>
            <a:off x="297943" y="3227830"/>
            <a:ext cx="5137172" cy="32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-64008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677" y="2103723"/>
            <a:ext cx="6314477" cy="36112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500" u="sng" dirty="0" smtClean="0"/>
              <a:t>Какие правила нарушил велосипедист?</a:t>
            </a:r>
          </a:p>
          <a:p>
            <a:pPr marL="0" indent="0">
              <a:buNone/>
            </a:pPr>
            <a:endParaRPr lang="ru-RU" sz="4500" u="sng" dirty="0"/>
          </a:p>
          <a:p>
            <a:pPr marL="0" indent="0">
              <a:buNone/>
            </a:pPr>
            <a:endParaRPr lang="ru-RU" sz="45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Ездить на велосипеде необходимо держась двумя руками за руль, имея защитную экипировку.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dirty="0" smtClean="0"/>
              <a:t>     </a:t>
            </a:r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1874" y="294754"/>
            <a:ext cx="3278566" cy="1204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ТЫ-</a:t>
            </a:r>
          </a:p>
          <a:p>
            <a:pPr algn="ctr"/>
            <a:r>
              <a:rPr lang="ru-RU" sz="2800" dirty="0" smtClean="0"/>
              <a:t>ВЕЛОСИПЕДИСТ</a:t>
            </a:r>
            <a:endParaRPr lang="ru-RU" sz="2800" dirty="0"/>
          </a:p>
        </p:txBody>
      </p:sp>
      <p:pic>
        <p:nvPicPr>
          <p:cNvPr id="8" name="Picture 22" descr="https://us.123rf.com/450wm/nulinukas/nulinukas1109/nulinukas110900023/10619465-cartoon-boy-on-a-bicycle.jpg?ver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39" y="971223"/>
            <a:ext cx="4171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 b="10457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27299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799713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  <a:endParaRPr lang="ru-RU" sz="6000" dirty="0"/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538295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  <a:endParaRPr lang="ru-RU" sz="6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7210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53258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10151363" y="1020222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  <a:endParaRPr lang="ru-RU" sz="6000" dirty="0"/>
          </a:p>
        </p:txBody>
      </p:sp>
      <p:sp>
        <p:nvSpPr>
          <p:cNvPr id="14" name="Скругленный прямоугольник 13">
            <a:hlinkClick r:id="rId7" action="ppaction://hlinksldjump"/>
          </p:cNvPr>
          <p:cNvSpPr/>
          <p:nvPr/>
        </p:nvSpPr>
        <p:spPr>
          <a:xfrm>
            <a:off x="2272998" y="2448190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3845100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5417166" y="2452242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7" name="Скругленный прямоугольник 16">
            <a:hlinkClick r:id="rId10" action="ppaction://hlinksldjump"/>
          </p:cNvPr>
          <p:cNvSpPr/>
          <p:nvPr/>
        </p:nvSpPr>
        <p:spPr>
          <a:xfrm>
            <a:off x="6993421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>
          <a:xfrm>
            <a:off x="8545258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9" name="Скругленный прямоугольник 18">
            <a:hlinkClick r:id="rId12" action="ppaction://hlinksldjump"/>
          </p:cNvPr>
          <p:cNvSpPr/>
          <p:nvPr/>
        </p:nvSpPr>
        <p:spPr>
          <a:xfrm>
            <a:off x="10146219" y="2448189"/>
            <a:ext cx="1426083" cy="12706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0" name="Скругленный прямоугольник 19">
            <a:hlinkClick r:id="rId13" action="ppaction://hlinksldjump"/>
          </p:cNvPr>
          <p:cNvSpPr/>
          <p:nvPr/>
        </p:nvSpPr>
        <p:spPr>
          <a:xfrm>
            <a:off x="2289073" y="3876156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1" name="Скругленный прямоугольник 20">
            <a:hlinkClick r:id="rId14" action="ppaction://hlinksldjump"/>
          </p:cNvPr>
          <p:cNvSpPr/>
          <p:nvPr/>
        </p:nvSpPr>
        <p:spPr>
          <a:xfrm>
            <a:off x="3872557" y="3867012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2" name="Скругленный прямоугольник 21">
            <a:hlinkClick r:id="rId15" action="ppaction://hlinksldjump"/>
          </p:cNvPr>
          <p:cNvSpPr/>
          <p:nvPr/>
        </p:nvSpPr>
        <p:spPr>
          <a:xfrm>
            <a:off x="5417166" y="3867011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3" name="Скругленный прямоугольник 22">
            <a:hlinkClick r:id="rId16" action="ppaction://hlinksldjump"/>
          </p:cNvPr>
          <p:cNvSpPr/>
          <p:nvPr/>
        </p:nvSpPr>
        <p:spPr>
          <a:xfrm>
            <a:off x="6993420" y="3876156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4" name="Скругленный прямоугольник 23">
            <a:hlinkClick r:id="rId17" action="ppaction://hlinksldjump"/>
          </p:cNvPr>
          <p:cNvSpPr/>
          <p:nvPr/>
        </p:nvSpPr>
        <p:spPr>
          <a:xfrm>
            <a:off x="8563914" y="3867010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10146219" y="3867010"/>
            <a:ext cx="1426083" cy="12706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6" name="Скругленный прямоугольник 25">
            <a:hlinkClick r:id="rId19" action="ppaction://hlinksldjump"/>
          </p:cNvPr>
          <p:cNvSpPr/>
          <p:nvPr/>
        </p:nvSpPr>
        <p:spPr>
          <a:xfrm>
            <a:off x="2289073" y="5367078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7" name="Скругленный прямоугольник 26">
            <a:hlinkClick r:id="rId20" action="ppaction://hlinksldjump"/>
          </p:cNvPr>
          <p:cNvSpPr/>
          <p:nvPr/>
        </p:nvSpPr>
        <p:spPr>
          <a:xfrm>
            <a:off x="3845099" y="5362506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8" name="Скругленный прямоугольник 27">
            <a:hlinkClick r:id="rId21" action="ppaction://hlinksldjump"/>
          </p:cNvPr>
          <p:cNvSpPr/>
          <p:nvPr/>
        </p:nvSpPr>
        <p:spPr>
          <a:xfrm>
            <a:off x="5417166" y="5362504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9" name="Скругленный прямоугольник 28">
            <a:hlinkClick r:id="rId22" action="ppaction://hlinksldjump"/>
          </p:cNvPr>
          <p:cNvSpPr/>
          <p:nvPr/>
        </p:nvSpPr>
        <p:spPr>
          <a:xfrm>
            <a:off x="7016316" y="5362503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30" name="Скругленный прямоугольник 29">
            <a:hlinkClick r:id="rId23" action="ppaction://hlinksldjump"/>
          </p:cNvPr>
          <p:cNvSpPr/>
          <p:nvPr/>
        </p:nvSpPr>
        <p:spPr>
          <a:xfrm>
            <a:off x="8572513" y="5362505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31" name="Скругленный прямоугольник 30">
            <a:hlinkClick r:id="rId24" action="ppaction://hlinksldjump"/>
          </p:cNvPr>
          <p:cNvSpPr/>
          <p:nvPr/>
        </p:nvSpPr>
        <p:spPr>
          <a:xfrm>
            <a:off x="10146219" y="5362505"/>
            <a:ext cx="1426083" cy="127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3891" y="1155409"/>
            <a:ext cx="1917085" cy="1000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ДОРОЖНЫЕ</a:t>
            </a:r>
          </a:p>
          <a:p>
            <a:pPr algn="ctr"/>
            <a:r>
              <a:rPr lang="ru-RU" dirty="0" smtClean="0"/>
              <a:t>ЗНАКИ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1035" y="2583376"/>
            <a:ext cx="1917085" cy="10002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СРЕДСТВА</a:t>
            </a:r>
          </a:p>
          <a:p>
            <a:pPr algn="ctr"/>
            <a:r>
              <a:rPr lang="ru-RU" sz="1400" dirty="0" smtClean="0"/>
              <a:t>ИНДИВИДУАЛЬНОЙ</a:t>
            </a:r>
          </a:p>
          <a:p>
            <a:pPr algn="ctr"/>
            <a:r>
              <a:rPr lang="ru-RU" sz="1400" dirty="0" smtClean="0"/>
              <a:t>МОБИЛЬНОСТИ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4587" y="4011343"/>
            <a:ext cx="1917085" cy="1000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 -</a:t>
            </a:r>
          </a:p>
          <a:p>
            <a:pPr algn="ctr"/>
            <a:r>
              <a:rPr lang="ru-RU" dirty="0" smtClean="0"/>
              <a:t>ПЕШЕХОД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1874" y="5497690"/>
            <a:ext cx="1917085" cy="1000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 -</a:t>
            </a:r>
          </a:p>
          <a:p>
            <a:pPr algn="ctr"/>
            <a:r>
              <a:rPr lang="ru-RU" dirty="0" smtClean="0"/>
              <a:t>ВЕЛОСИПЕДИСТ</a:t>
            </a:r>
            <a:endParaRPr lang="ru-RU" dirty="0"/>
          </a:p>
        </p:txBody>
      </p:sp>
      <p:sp>
        <p:nvSpPr>
          <p:cNvPr id="36" name="Скругленный прямоугольник 35">
            <a:hlinkClick r:id="rId25" action="ppaction://hlinksldjump"/>
          </p:cNvPr>
          <p:cNvSpPr/>
          <p:nvPr/>
        </p:nvSpPr>
        <p:spPr>
          <a:xfrm>
            <a:off x="6964108" y="1011547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37" name="Скругленный прямоугольник 36">
            <a:hlinkClick r:id="rId6" action="ppaction://hlinksldjump"/>
          </p:cNvPr>
          <p:cNvSpPr/>
          <p:nvPr/>
        </p:nvSpPr>
        <p:spPr>
          <a:xfrm>
            <a:off x="8545258" y="1011547"/>
            <a:ext cx="1426083" cy="127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6" y="1792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u="sng" dirty="0" smtClean="0"/>
              <a:t>Отгадайте загадку:</a:t>
            </a:r>
          </a:p>
          <a:p>
            <a:pPr marL="0" indent="0">
              <a:buNone/>
            </a:pPr>
            <a:r>
              <a:rPr lang="ru-RU" sz="3600" dirty="0"/>
              <a:t>Под этим знаком, как ни странно,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Все ждут чего-то постоянно.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Кто-то сидя, кто-то стоя…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Что за место здесь такое?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ДОРОЖНЫЕ</a:t>
            </a:r>
          </a:p>
          <a:p>
            <a:pPr algn="ctr"/>
            <a:r>
              <a:rPr lang="ru-RU" sz="2800" dirty="0" smtClean="0"/>
              <a:t>ЗНАКИ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335558" y="497041"/>
            <a:ext cx="3984714" cy="5516595"/>
            <a:chOff x="7262406" y="222721"/>
            <a:chExt cx="3984714" cy="5516595"/>
          </a:xfrm>
        </p:grpSpPr>
        <p:pic>
          <p:nvPicPr>
            <p:cNvPr id="7" name="Picture 4" descr="https://chemic-shop.ru/wp-content/uploads/9/0/e/90ec7a60226a4b2fdefcea997fe4af77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406" y="222721"/>
              <a:ext cx="3984714" cy="531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962410" y="5172388"/>
              <a:ext cx="2813304" cy="5669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Автобусная остановка</a:t>
              </a:r>
              <a:endParaRPr lang="ru-RU" dirty="0"/>
            </a:p>
          </p:txBody>
        </p:sp>
      </p:grpSp>
      <p:pic>
        <p:nvPicPr>
          <p:cNvPr id="10" name="Picture 2" descr="https://66sad.ru/upload/iblock/93d/93db4624902d4dd30724729a5949dc6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6" y="1792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u="sng" dirty="0" smtClean="0"/>
              <a:t>Отгадайте загадку:</a:t>
            </a:r>
          </a:p>
          <a:p>
            <a:pPr marL="0" indent="0">
              <a:buNone/>
            </a:pPr>
            <a:r>
              <a:rPr lang="ru-RU" sz="3600" dirty="0"/>
              <a:t>Красный круг, а в нем мой друг,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Быстрый друг - велосипед.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Знак гласит: здесь и вокруг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На велосипеде проезда нет.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ДОРОЖНЫЕ</a:t>
            </a:r>
          </a:p>
          <a:p>
            <a:pPr algn="ctr"/>
            <a:r>
              <a:rPr lang="ru-RU" sz="2800" dirty="0" smtClean="0"/>
              <a:t>ЗНАКИ</a:t>
            </a:r>
            <a:endParaRPr lang="ru-RU" sz="2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60336" y="1455841"/>
            <a:ext cx="3990866" cy="4557795"/>
            <a:chOff x="7260336" y="1455841"/>
            <a:chExt cx="3990866" cy="455779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035562" y="5446708"/>
              <a:ext cx="2813304" cy="5669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Езда на велосипеде</a:t>
              </a:r>
            </a:p>
            <a:p>
              <a:pPr algn="ctr"/>
              <a:r>
                <a:rPr lang="ru-RU" dirty="0" smtClean="0"/>
                <a:t>запрещена</a:t>
              </a:r>
              <a:endParaRPr lang="ru-RU" dirty="0"/>
            </a:p>
          </p:txBody>
        </p:sp>
        <p:pic>
          <p:nvPicPr>
            <p:cNvPr id="8194" name="Picture 2" descr="https://avatars.mds.yandex.net/i?id=c067d399b1c1f26a3ee46c71f08b98569d8e777d-7014788-images-thumbs&amp;n=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336" y="1455841"/>
              <a:ext cx="3990866" cy="399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s://66sad.ru/upload/iblock/93d/93db4624902d4dd30724729a5949dc6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43" y="1664811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К какой группе знаков относятся эти знаки? Назови их.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ДОРОЖНЫЕ</a:t>
            </a:r>
          </a:p>
          <a:p>
            <a:pPr algn="ctr"/>
            <a:r>
              <a:rPr lang="ru-RU" sz="2800" dirty="0" smtClean="0"/>
              <a:t>ЗНАКИ</a:t>
            </a:r>
            <a:endParaRPr lang="ru-RU" sz="2800" dirty="0"/>
          </a:p>
        </p:txBody>
      </p:sp>
      <p:pic>
        <p:nvPicPr>
          <p:cNvPr id="11" name="Picture 2" descr="https://i-a.d-cd.net/9lAAAgPEl-A-1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17131" r="19230" b="17299"/>
          <a:stretch/>
        </p:blipFill>
        <p:spPr bwMode="auto">
          <a:xfrm>
            <a:off x="1020482" y="2524512"/>
            <a:ext cx="2002536" cy="2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2.static1-sima-land.com/items/3332277/0/700-n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3889" r="17197" b="4155"/>
          <a:stretch/>
        </p:blipFill>
        <p:spPr bwMode="auto">
          <a:xfrm>
            <a:off x="3515323" y="2516274"/>
            <a:ext cx="2171155" cy="30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39.stpulscen.ru/images/product/389/406/819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79" y="2524512"/>
            <a:ext cx="2034003" cy="30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uto.today/media/res/6/5/4/3/8/65438.pvlsnc.12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r="34526"/>
          <a:stretch/>
        </p:blipFill>
        <p:spPr bwMode="auto">
          <a:xfrm>
            <a:off x="8699487" y="2524512"/>
            <a:ext cx="2044713" cy="30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99487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ТЕХНИЧЕСКОЕ ОБСЛУЖИВАНИЕ АВТОМОБИЛЯ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20482" y="5693148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БОЛЬНИЦА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47029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ПУНКТ ПИТАНИЯ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42563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КЕМПИНГ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94578" y="322368"/>
            <a:ext cx="3270245" cy="116716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ЗНАКИ СЕРВИСА</a:t>
            </a:r>
            <a:endParaRPr lang="ru-RU" sz="2800" dirty="0"/>
          </a:p>
        </p:txBody>
      </p:sp>
      <p:pic>
        <p:nvPicPr>
          <p:cNvPr id="21" name="Picture 2" descr="https://66sad.ru/upload/iblock/93d/93db4624902d4dd30724729a5949dc64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43" y="1664811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К какой группе знаков относятся эти знаки? Назови их.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ДОРОЖНЫЕ</a:t>
            </a:r>
          </a:p>
          <a:p>
            <a:pPr algn="ctr"/>
            <a:r>
              <a:rPr lang="ru-RU" sz="2800" dirty="0" smtClean="0"/>
              <a:t>ЗНАКИ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34561" y="5693148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20482" y="5693148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ПЕШЕХОДНЫЙ </a:t>
            </a:r>
          </a:p>
          <a:p>
            <a:pPr algn="ctr"/>
            <a:r>
              <a:rPr lang="ru-RU" dirty="0" smtClean="0"/>
              <a:t>ПЕРЕХОД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47029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 ОПАСНОСТИ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42563" y="5685407"/>
            <a:ext cx="2159998" cy="661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КЕМПИНГ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70648" y="322369"/>
            <a:ext cx="3648455" cy="116716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ПРЕДУПРЕЖДАЮЩИЕ ЗНАКИ</a:t>
            </a:r>
            <a:endParaRPr lang="ru-RU" sz="2800" dirty="0"/>
          </a:p>
        </p:txBody>
      </p:sp>
      <p:pic>
        <p:nvPicPr>
          <p:cNvPr id="19" name="Picture 12" descr="https://ic.pics.livejournal.com/erika_nova/67627932/13027/13027_6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07" y="3181523"/>
            <a:ext cx="2301885" cy="19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printfiles.ru/files/uploads/raspechatat/dorozhnye-znaki/peshekhodnyj-perekhod-krasny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8044" r="6805" b="38742"/>
          <a:stretch/>
        </p:blipFill>
        <p:spPr bwMode="auto">
          <a:xfrm>
            <a:off x="824093" y="3181377"/>
            <a:ext cx="2335535" cy="20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static.orgpage.ru/newsphotos/18/1875092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50" y="3181377"/>
            <a:ext cx="2427750" cy="20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s://avatars.mds.yandex.net/i?id=7b7c84335073aafc818e5eee317e35b4-587805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63" y="3181377"/>
            <a:ext cx="2227208" cy="19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66sad.ru/upload/iblock/93d/93db4624902d4dd30724729a5949dc64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651" y="1637379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Какой знак лишний? Почему?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ДОРОЖНЫЕ</a:t>
            </a:r>
          </a:p>
          <a:p>
            <a:pPr algn="ctr"/>
            <a:r>
              <a:rPr lang="ru-RU" sz="2800" dirty="0" smtClean="0"/>
              <a:t>ЗНАКИ</a:t>
            </a:r>
            <a:endParaRPr lang="ru-RU" sz="2800" dirty="0"/>
          </a:p>
        </p:txBody>
      </p:sp>
      <p:pic>
        <p:nvPicPr>
          <p:cNvPr id="14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top/uploads/posts/2022-02/1643978916_78-phonoteka-org-p-fon-dlya-prezentatsii-doroga-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000" b="28192"/>
          <a:stretch/>
        </p:blipFill>
        <p:spPr bwMode="auto">
          <a:xfrm>
            <a:off x="0" y="19078"/>
            <a:ext cx="12192000" cy="6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651" y="1637379"/>
            <a:ext cx="11167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Какой знак лишний? Почему?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47" y="322369"/>
            <a:ext cx="3876045" cy="1167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ДОРОЖНЫЕ</a:t>
            </a:r>
          </a:p>
          <a:p>
            <a:pPr algn="ctr"/>
            <a:r>
              <a:rPr lang="ru-RU" sz="2800" dirty="0" smtClean="0"/>
              <a:t>ЗНАКИ</a:t>
            </a:r>
            <a:endParaRPr lang="ru-RU" sz="2800" dirty="0"/>
          </a:p>
        </p:txBody>
      </p:sp>
      <p:pic>
        <p:nvPicPr>
          <p:cNvPr id="6" name="Picture 2" descr="https://66sad.ru/upload/iblock/93d/93db4624902d4dd30724729a5949dc64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4381" r="15479" b="16216"/>
          <a:stretch/>
        </p:blipFill>
        <p:spPr bwMode="auto">
          <a:xfrm>
            <a:off x="11070336" y="5789306"/>
            <a:ext cx="1000294" cy="99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</TotalTime>
  <Words>643</Words>
  <Application>Microsoft Office PowerPoint</Application>
  <PresentationFormat>Широкоэкранный</PresentationFormat>
  <Paragraphs>206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Интерактивная игра  «Дорожный калейдоскоп»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«Средства индивидуальной мобильности»</dc:title>
  <dc:creator>Cab18</dc:creator>
  <cp:lastModifiedBy>Cab18</cp:lastModifiedBy>
  <cp:revision>34</cp:revision>
  <dcterms:created xsi:type="dcterms:W3CDTF">2023-11-03T08:19:58Z</dcterms:created>
  <dcterms:modified xsi:type="dcterms:W3CDTF">2023-11-08T08:15:32Z</dcterms:modified>
</cp:coreProperties>
</file>