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5" r:id="rId17"/>
    <p:sldId id="274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8" autoAdjust="0"/>
    <p:restoredTop sz="94660"/>
  </p:normalViewPr>
  <p:slideViewPr>
    <p:cSldViewPr snapToGrid="0">
      <p:cViewPr>
        <p:scale>
          <a:sx n="76" d="100"/>
          <a:sy n="76" d="100"/>
        </p:scale>
        <p:origin x="336" y="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680C8-1684-4A02-8EA9-0659A224B3E5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3D1A9-95FC-40D9-A371-70EE9F4840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0823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680C8-1684-4A02-8EA9-0659A224B3E5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3D1A9-95FC-40D9-A371-70EE9F4840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0526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680C8-1684-4A02-8EA9-0659A224B3E5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3D1A9-95FC-40D9-A371-70EE9F4840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55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680C8-1684-4A02-8EA9-0659A224B3E5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3D1A9-95FC-40D9-A371-70EE9F4840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065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680C8-1684-4A02-8EA9-0659A224B3E5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3D1A9-95FC-40D9-A371-70EE9F4840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329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680C8-1684-4A02-8EA9-0659A224B3E5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3D1A9-95FC-40D9-A371-70EE9F4840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1799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680C8-1684-4A02-8EA9-0659A224B3E5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3D1A9-95FC-40D9-A371-70EE9F4840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787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680C8-1684-4A02-8EA9-0659A224B3E5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3D1A9-95FC-40D9-A371-70EE9F4840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7992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680C8-1684-4A02-8EA9-0659A224B3E5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3D1A9-95FC-40D9-A371-70EE9F4840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0968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680C8-1684-4A02-8EA9-0659A224B3E5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3D1A9-95FC-40D9-A371-70EE9F4840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1565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680C8-1684-4A02-8EA9-0659A224B3E5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3D1A9-95FC-40D9-A371-70EE9F4840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0844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680C8-1684-4A02-8EA9-0659A224B3E5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23D1A9-95FC-40D9-A371-70EE9F4840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644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slide" Target="slide3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slide" Target="slide3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17.xml"/><Relationship Id="rId18" Type="http://schemas.openxmlformats.org/officeDocument/2006/relationships/slide" Target="slide21.xml"/><Relationship Id="rId3" Type="http://schemas.openxmlformats.org/officeDocument/2006/relationships/slide" Target="slide4.xml"/><Relationship Id="rId21" Type="http://schemas.openxmlformats.org/officeDocument/2006/relationships/slide" Target="slide24.xml"/><Relationship Id="rId7" Type="http://schemas.openxmlformats.org/officeDocument/2006/relationships/slide" Target="slide10.xml"/><Relationship Id="rId12" Type="http://schemas.openxmlformats.org/officeDocument/2006/relationships/slide" Target="slide15.xml"/><Relationship Id="rId17" Type="http://schemas.openxmlformats.org/officeDocument/2006/relationships/slide" Target="slide20.xml"/><Relationship Id="rId25" Type="http://schemas.openxmlformats.org/officeDocument/2006/relationships/slide" Target="slide7.xml"/><Relationship Id="rId2" Type="http://schemas.openxmlformats.org/officeDocument/2006/relationships/image" Target="../media/image1.jpeg"/><Relationship Id="rId16" Type="http://schemas.openxmlformats.org/officeDocument/2006/relationships/slide" Target="slide19.xml"/><Relationship Id="rId20" Type="http://schemas.openxmlformats.org/officeDocument/2006/relationships/slide" Target="slide2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slide" Target="slide14.xml"/><Relationship Id="rId24" Type="http://schemas.openxmlformats.org/officeDocument/2006/relationships/slide" Target="slide27.xml"/><Relationship Id="rId5" Type="http://schemas.openxmlformats.org/officeDocument/2006/relationships/slide" Target="slide6.xml"/><Relationship Id="rId15" Type="http://schemas.openxmlformats.org/officeDocument/2006/relationships/slide" Target="slide18.xml"/><Relationship Id="rId23" Type="http://schemas.openxmlformats.org/officeDocument/2006/relationships/slide" Target="slide26.xml"/><Relationship Id="rId10" Type="http://schemas.openxmlformats.org/officeDocument/2006/relationships/slide" Target="slide13.xml"/><Relationship Id="rId19" Type="http://schemas.openxmlformats.org/officeDocument/2006/relationships/slide" Target="slide22.xml"/><Relationship Id="rId4" Type="http://schemas.openxmlformats.org/officeDocument/2006/relationships/slide" Target="slide5.xml"/><Relationship Id="rId9" Type="http://schemas.openxmlformats.org/officeDocument/2006/relationships/slide" Target="slide12.xml"/><Relationship Id="rId14" Type="http://schemas.openxmlformats.org/officeDocument/2006/relationships/slide" Target="slide16.xml"/><Relationship Id="rId22" Type="http://schemas.openxmlformats.org/officeDocument/2006/relationships/slide" Target="slide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7.jpeg"/><Relationship Id="rId7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1.gif"/><Relationship Id="rId7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phonoteka.top/uploads/posts/2022-02/1643978916_78-phonoteka-org-p-fon-dlya-prezentatsii-doroga-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31"/>
            <a:ext cx="12192000" cy="6859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83080" y="1135544"/>
            <a:ext cx="9144000" cy="2387600"/>
          </a:xfrm>
        </p:spPr>
        <p:txBody>
          <a:bodyPr>
            <a:normAutofit/>
          </a:bodyPr>
          <a:lstStyle/>
          <a:p>
            <a:r>
              <a:rPr lang="ru-RU" dirty="0"/>
              <a:t>Интерактивная игра </a:t>
            </a:r>
            <a:br>
              <a:rPr lang="ru-RU" dirty="0"/>
            </a:br>
            <a:r>
              <a:rPr lang="ru-RU" b="1" dirty="0"/>
              <a:t>«Дорожный калейдоскоп»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62328" y="3922078"/>
            <a:ext cx="9144000" cy="1655762"/>
          </a:xfrm>
        </p:spPr>
        <p:txBody>
          <a:bodyPr/>
          <a:lstStyle/>
          <a:p>
            <a:r>
              <a:rPr lang="ru-RU" dirty="0" err="1"/>
              <a:t>Челеева</a:t>
            </a:r>
            <a:r>
              <a:rPr lang="ru-RU" dirty="0"/>
              <a:t> Наталья Андреевна</a:t>
            </a:r>
          </a:p>
          <a:p>
            <a:r>
              <a:rPr lang="ru-RU" dirty="0"/>
              <a:t>МБДОУ № 263 </a:t>
            </a:r>
            <a:r>
              <a:rPr lang="ru-RU"/>
              <a:t>г.Красноярск</a:t>
            </a:r>
            <a:endParaRPr lang="ru-RU" dirty="0"/>
          </a:p>
        </p:txBody>
      </p:sp>
      <p:pic>
        <p:nvPicPr>
          <p:cNvPr id="7" name="Picture 2" descr="https://66sad.ru/upload/iblock/93d/93db4624902d4dd30724729a5949dc6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7" t="14381" r="15479" b="16216"/>
          <a:stretch/>
        </p:blipFill>
        <p:spPr bwMode="auto">
          <a:xfrm>
            <a:off x="93525" y="2731"/>
            <a:ext cx="1689555" cy="1684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33481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phonoteka.top/uploads/posts/2022-02/1643978916_78-phonoteka-org-p-fon-dlya-prezentatsii-doroga-7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22000" b="28192"/>
          <a:stretch/>
        </p:blipFill>
        <p:spPr bwMode="auto">
          <a:xfrm>
            <a:off x="0" y="19078"/>
            <a:ext cx="12192000" cy="6838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2064" y="1637379"/>
            <a:ext cx="11167872" cy="4351338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4100" u="sng" dirty="0"/>
              <a:t>СИМ (Средство индивидуальной мобильности) это</a:t>
            </a:r>
            <a:r>
              <a:rPr lang="ru-RU" sz="4100" dirty="0"/>
              <a:t>-</a:t>
            </a:r>
          </a:p>
          <a:p>
            <a:pPr marL="0" indent="0">
              <a:buNone/>
            </a:pPr>
            <a:endParaRPr lang="ru-RU" sz="3600" dirty="0"/>
          </a:p>
          <a:p>
            <a:pPr marL="742950" indent="-742950">
              <a:buAutoNum type="arabicPeriod"/>
            </a:pPr>
            <a:r>
              <a:rPr lang="ru-RU" sz="3000" dirty="0"/>
              <a:t>Это транспортное средство, имеющее одно или несколько колес (роликов), предназначенное для индивидуального передвижения человека (самокаты, велосипеды, скейтборды и иные аналогичные средства).</a:t>
            </a:r>
          </a:p>
          <a:p>
            <a:pPr marL="742950" indent="-742950">
              <a:buAutoNum type="arabicPeriod"/>
            </a:pPr>
            <a:endParaRPr lang="ru-RU" sz="3000" dirty="0"/>
          </a:p>
          <a:p>
            <a:pPr marL="742950" indent="-742950">
              <a:buAutoNum type="arabicPeriod"/>
            </a:pPr>
            <a:r>
              <a:rPr lang="ru-RU" sz="3000" dirty="0"/>
              <a:t>Это транспортное средство, имеющее одно или несколько колес (роликов), предназначенное для индивидуального передвижения человека посредством использования двигателя (электродвигателя) (</a:t>
            </a:r>
            <a:r>
              <a:rPr lang="ru-RU" sz="3000" dirty="0" err="1"/>
              <a:t>электросамокаты</a:t>
            </a:r>
            <a:r>
              <a:rPr lang="ru-RU" sz="3000" dirty="0"/>
              <a:t>, </a:t>
            </a:r>
            <a:r>
              <a:rPr lang="ru-RU" sz="3000" dirty="0" err="1"/>
              <a:t>электровелосипеды</a:t>
            </a:r>
            <a:r>
              <a:rPr lang="ru-RU" sz="3000" dirty="0"/>
              <a:t>, </a:t>
            </a:r>
            <a:r>
              <a:rPr lang="ru-RU" sz="3000" dirty="0" err="1"/>
              <a:t>электроскейтборды</a:t>
            </a:r>
            <a:r>
              <a:rPr lang="ru-RU" sz="3000" dirty="0"/>
              <a:t>, </a:t>
            </a:r>
            <a:r>
              <a:rPr lang="ru-RU" sz="3000" dirty="0" err="1"/>
              <a:t>гироскутеры</a:t>
            </a:r>
            <a:r>
              <a:rPr lang="ru-RU" sz="3000" dirty="0"/>
              <a:t>, </a:t>
            </a:r>
            <a:r>
              <a:rPr lang="ru-RU" sz="3000" dirty="0" err="1"/>
              <a:t>сигвеи</a:t>
            </a:r>
            <a:r>
              <a:rPr lang="ru-RU" sz="3000" dirty="0"/>
              <a:t>, </a:t>
            </a:r>
            <a:r>
              <a:rPr lang="ru-RU" sz="3000" dirty="0" err="1"/>
              <a:t>моноколеса</a:t>
            </a:r>
            <a:r>
              <a:rPr lang="ru-RU" sz="3000" dirty="0"/>
              <a:t> и иные аналогичные средства).</a:t>
            </a:r>
          </a:p>
        </p:txBody>
      </p:sp>
      <p:pic>
        <p:nvPicPr>
          <p:cNvPr id="6" name="Picture 2" descr="https://66sad.ru/upload/iblock/93d/93db4624902d4dd30724729a5949dc64.jpg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7" t="14381" r="15479" b="16216"/>
          <a:stretch/>
        </p:blipFill>
        <p:spPr bwMode="auto">
          <a:xfrm>
            <a:off x="11070336" y="5789306"/>
            <a:ext cx="1000294" cy="997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400491" y="397960"/>
            <a:ext cx="3568005" cy="108336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/>
              <a:t>СРЕДСТВА</a:t>
            </a:r>
          </a:p>
          <a:p>
            <a:pPr algn="ctr"/>
            <a:r>
              <a:rPr lang="ru-RU" sz="2000" dirty="0"/>
              <a:t>ИНДИВИДУАЛЬНОЙ</a:t>
            </a:r>
          </a:p>
          <a:p>
            <a:pPr algn="ctr"/>
            <a:r>
              <a:rPr lang="ru-RU" sz="2000" dirty="0"/>
              <a:t>МОБИЛЬНОСТИ</a:t>
            </a:r>
          </a:p>
        </p:txBody>
      </p:sp>
    </p:spTree>
    <p:extLst>
      <p:ext uri="{BB962C8B-B14F-4D97-AF65-F5344CB8AC3E}">
        <p14:creationId xmlns:p14="http://schemas.microsoft.com/office/powerpoint/2010/main" val="294229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phonoteka.top/uploads/posts/2022-02/1643978916_78-phonoteka-org-p-fon-dlya-prezentatsii-doroga-7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22000" b="28192"/>
          <a:stretch/>
        </p:blipFill>
        <p:spPr bwMode="auto">
          <a:xfrm>
            <a:off x="0" y="19078"/>
            <a:ext cx="12192000" cy="6838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55648" y="1609947"/>
            <a:ext cx="9924288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u="sng" dirty="0"/>
              <a:t>Что не относится к средствам индивидуальной мобильности?</a:t>
            </a:r>
          </a:p>
          <a:p>
            <a:pPr marL="742950" indent="-742950">
              <a:buAutoNum type="arabicPeriod"/>
            </a:pPr>
            <a:r>
              <a:rPr lang="ru-RU" sz="3600" dirty="0" err="1"/>
              <a:t>Сигвей</a:t>
            </a:r>
            <a:endParaRPr lang="ru-RU" sz="3600" dirty="0"/>
          </a:p>
          <a:p>
            <a:pPr marL="742950" indent="-742950">
              <a:buAutoNum type="arabicPeriod"/>
            </a:pPr>
            <a:r>
              <a:rPr lang="ru-RU" sz="3600" dirty="0" err="1"/>
              <a:t>Моноколесо</a:t>
            </a:r>
            <a:endParaRPr lang="ru-RU" sz="3600" dirty="0"/>
          </a:p>
          <a:p>
            <a:pPr marL="742950" indent="-742950">
              <a:buAutoNum type="arabicPeriod"/>
            </a:pPr>
            <a:r>
              <a:rPr lang="ru-RU" sz="3600" dirty="0"/>
              <a:t>Самокат</a:t>
            </a:r>
          </a:p>
          <a:p>
            <a:pPr marL="742950" indent="-742950">
              <a:buAutoNum type="arabicPeriod"/>
            </a:pPr>
            <a:r>
              <a:rPr lang="ru-RU" sz="3600" dirty="0"/>
              <a:t>Ролики</a:t>
            </a:r>
          </a:p>
          <a:p>
            <a:pPr marL="742950" indent="-742950">
              <a:buAutoNum type="arabicPeriod"/>
            </a:pPr>
            <a:r>
              <a:rPr lang="ru-RU" sz="3600" dirty="0" err="1"/>
              <a:t>Электросамокат</a:t>
            </a:r>
            <a:endParaRPr lang="ru-RU" sz="3600" dirty="0"/>
          </a:p>
          <a:p>
            <a:pPr marL="0" indent="0">
              <a:buNone/>
            </a:pPr>
            <a:endParaRPr lang="ru-RU" sz="3600" dirty="0"/>
          </a:p>
        </p:txBody>
      </p:sp>
      <p:pic>
        <p:nvPicPr>
          <p:cNvPr id="6" name="Picture 2" descr="https://66sad.ru/upload/iblock/93d/93db4624902d4dd30724729a5949dc64.jpg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7" t="14381" r="15479" b="16216"/>
          <a:stretch/>
        </p:blipFill>
        <p:spPr bwMode="auto">
          <a:xfrm>
            <a:off x="11070336" y="5789306"/>
            <a:ext cx="1000294" cy="997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400491" y="397960"/>
            <a:ext cx="3568005" cy="108336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/>
              <a:t>СРЕДСТВА</a:t>
            </a:r>
          </a:p>
          <a:p>
            <a:pPr algn="ctr"/>
            <a:r>
              <a:rPr lang="ru-RU" sz="2000" dirty="0"/>
              <a:t>ИНДИВИДУАЛЬНОЙ</a:t>
            </a:r>
          </a:p>
          <a:p>
            <a:pPr algn="ctr"/>
            <a:r>
              <a:rPr lang="ru-RU" sz="2000" dirty="0"/>
              <a:t>МОБИЛЬНОСТИ</a:t>
            </a:r>
          </a:p>
        </p:txBody>
      </p:sp>
      <p:pic>
        <p:nvPicPr>
          <p:cNvPr id="8" name="Picture 10" descr="https://us.123rf.com/450wm/tynyuk/tynyuk1605/tynyuk160500003/56400648-cheerful-guy-rides-on-gyroscooter-illustration.jpg?ver=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01" t="8321" r="11318" b="7503"/>
          <a:stretch/>
        </p:blipFill>
        <p:spPr bwMode="auto">
          <a:xfrm rot="152615">
            <a:off x="7388351" y="2878748"/>
            <a:ext cx="2615185" cy="31546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0894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phonoteka.top/uploads/posts/2022-02/1643978916_78-phonoteka-org-p-fon-dlya-prezentatsii-doroga-7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22000" b="28192"/>
          <a:stretch/>
        </p:blipFill>
        <p:spPr bwMode="auto">
          <a:xfrm>
            <a:off x="0" y="19078"/>
            <a:ext cx="12192000" cy="6838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84493" y="1578968"/>
            <a:ext cx="9601750" cy="4351338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3600" u="sng" dirty="0"/>
              <a:t>Выбери правильный ответ:</a:t>
            </a:r>
          </a:p>
          <a:p>
            <a:pPr marL="742950" indent="-742950">
              <a:buAutoNum type="arabicPeriod"/>
            </a:pPr>
            <a:r>
              <a:rPr lang="ru-RU" sz="3600" dirty="0"/>
              <a:t>При использовании средств индивидуальной мобильности необходимо руководствоваться теме же правилами, что и для пешеходов.</a:t>
            </a:r>
          </a:p>
          <a:p>
            <a:pPr marL="742950" indent="-742950">
              <a:buAutoNum type="arabicPeriod"/>
            </a:pPr>
            <a:endParaRPr lang="ru-RU" sz="3600" dirty="0"/>
          </a:p>
          <a:p>
            <a:pPr marL="742950" indent="-742950">
              <a:buFont typeface="Arial" panose="020B0604020202020204" pitchFamily="34" charset="0"/>
              <a:buAutoNum type="arabicPeriod"/>
            </a:pPr>
            <a:r>
              <a:rPr lang="ru-RU" sz="3600" dirty="0"/>
              <a:t>При использовании средств индивидуальной мобильности необходимо руководствоваться теме же правилами, что и для водителей.</a:t>
            </a:r>
          </a:p>
          <a:p>
            <a:pPr marL="742950" indent="-742950">
              <a:buAutoNum type="arabicPeriod"/>
            </a:pPr>
            <a:endParaRPr lang="ru-RU" sz="3600" dirty="0"/>
          </a:p>
          <a:p>
            <a:pPr marL="742950" indent="-742950">
              <a:buAutoNum type="arabicPeriod"/>
            </a:pPr>
            <a:endParaRPr lang="ru-RU" sz="3600" dirty="0"/>
          </a:p>
        </p:txBody>
      </p:sp>
      <p:pic>
        <p:nvPicPr>
          <p:cNvPr id="6" name="Picture 2" descr="https://66sad.ru/upload/iblock/93d/93db4624902d4dd30724729a5949dc64.jpg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7" t="14381" r="15479" b="16216"/>
          <a:stretch/>
        </p:blipFill>
        <p:spPr bwMode="auto">
          <a:xfrm>
            <a:off x="11070336" y="5789306"/>
            <a:ext cx="1000294" cy="997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400491" y="495600"/>
            <a:ext cx="3568005" cy="108336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/>
              <a:t>СРЕДСТВА</a:t>
            </a:r>
          </a:p>
          <a:p>
            <a:pPr algn="ctr"/>
            <a:r>
              <a:rPr lang="ru-RU" sz="2000" dirty="0"/>
              <a:t>ИНДИВИДУАЛЬНОЙ</a:t>
            </a:r>
          </a:p>
          <a:p>
            <a:pPr algn="ctr"/>
            <a:r>
              <a:rPr lang="ru-RU" sz="2000" dirty="0"/>
              <a:t>МОБИЛЬНОСТИ</a:t>
            </a:r>
          </a:p>
        </p:txBody>
      </p:sp>
      <p:pic>
        <p:nvPicPr>
          <p:cNvPr id="9" name="Picture 8" descr="https://avatars.dzeninfra.ru/get-zen_doc/127510/pub_5b6d3ef3d1774b00a9f45151_5b6d3f0979b39e00a9ced0ce/scale_1200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7" t="27840" r="50411" b="2269"/>
          <a:stretch/>
        </p:blipFill>
        <p:spPr bwMode="auto">
          <a:xfrm rot="21390592">
            <a:off x="-130188" y="3336842"/>
            <a:ext cx="2444869" cy="37349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9245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phonoteka.top/uploads/posts/2022-02/1643978916_78-phonoteka-org-p-fon-dlya-prezentatsii-doroga-7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22000" b="28192"/>
          <a:stretch/>
        </p:blipFill>
        <p:spPr bwMode="auto">
          <a:xfrm>
            <a:off x="0" y="19078"/>
            <a:ext cx="12192000" cy="6838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64992" y="1637379"/>
            <a:ext cx="77724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u="sng" dirty="0"/>
              <a:t>Выбери правильный ответ:</a:t>
            </a:r>
          </a:p>
          <a:p>
            <a:pPr marL="514350" indent="-514350">
              <a:buAutoNum type="arabicPeriod"/>
            </a:pPr>
            <a:r>
              <a:rPr lang="ru-RU" sz="3200" dirty="0"/>
              <a:t>Передвигаясь на СИМ дорогу можно переехать по пешеходному переходу.</a:t>
            </a:r>
          </a:p>
          <a:p>
            <a:pPr marL="514350" indent="-514350">
              <a:buAutoNum type="arabicPeriod"/>
            </a:pPr>
            <a:endParaRPr lang="ru-RU" sz="3200" dirty="0"/>
          </a:p>
          <a:p>
            <a:pPr marL="0" indent="0">
              <a:buNone/>
            </a:pPr>
            <a:r>
              <a:rPr lang="ru-RU" sz="3200" dirty="0"/>
              <a:t>2. Чтобы перейти дорогу нужно спешиться и взять средства передвижения в руки, затем перейти дорогу по пешеходному переходу. </a:t>
            </a:r>
          </a:p>
        </p:txBody>
      </p:sp>
      <p:pic>
        <p:nvPicPr>
          <p:cNvPr id="6" name="Picture 2" descr="https://66sad.ru/upload/iblock/93d/93db4624902d4dd30724729a5949dc64.jpg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7" t="14381" r="15479" b="16216"/>
          <a:stretch/>
        </p:blipFill>
        <p:spPr bwMode="auto">
          <a:xfrm>
            <a:off x="11070336" y="5789306"/>
            <a:ext cx="1000294" cy="997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400491" y="397960"/>
            <a:ext cx="3568005" cy="108336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/>
              <a:t>СРЕДСТВА</a:t>
            </a:r>
          </a:p>
          <a:p>
            <a:pPr algn="ctr"/>
            <a:r>
              <a:rPr lang="ru-RU" sz="2000" dirty="0"/>
              <a:t>ИНДИВИДУАЛЬНОЙ</a:t>
            </a:r>
          </a:p>
          <a:p>
            <a:pPr algn="ctr"/>
            <a:r>
              <a:rPr lang="ru-RU" sz="2000" dirty="0"/>
              <a:t>МОБИЛЬНОСТИ</a:t>
            </a:r>
          </a:p>
        </p:txBody>
      </p:sp>
      <p:pic>
        <p:nvPicPr>
          <p:cNvPr id="8" name="Picture 12" descr="https://media.istockphoto.com/vectors/girl-learn-to-ride-scooter-vector-id615491500?k=6&amp;m=615491500&amp;s=612x612&amp;w=0&amp;h=5oRHyg95HOu8ebJonktWnFhY1sK0dfAlxEbk69cdNWs=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8" t="20349" r="33021" b="9690"/>
          <a:stretch/>
        </p:blipFill>
        <p:spPr bwMode="auto">
          <a:xfrm rot="21379393">
            <a:off x="-321750" y="2942886"/>
            <a:ext cx="3438145" cy="40782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4493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phonoteka.top/uploads/posts/2022-02/1643978916_78-phonoteka-org-p-fon-dlya-prezentatsii-doroga-7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22000" b="28192"/>
          <a:stretch/>
        </p:blipFill>
        <p:spPr bwMode="auto">
          <a:xfrm>
            <a:off x="0" y="0"/>
            <a:ext cx="12192000" cy="6838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26371" y="4290293"/>
            <a:ext cx="9831645" cy="196420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3600" u="sng" dirty="0"/>
              <a:t>Действия лица, управляющего СИМ в данной ситуации?</a:t>
            </a:r>
          </a:p>
          <a:p>
            <a:pPr marL="0" indent="0">
              <a:buNone/>
            </a:pPr>
            <a:endParaRPr lang="ru-RU" sz="3600" u="sng" dirty="0"/>
          </a:p>
          <a:p>
            <a:pPr marL="742950" indent="-742950">
              <a:buAutoNum type="arabicPeriod"/>
            </a:pPr>
            <a:r>
              <a:rPr lang="ru-RU" sz="3600" dirty="0"/>
              <a:t>Подать звуковой сигнал и проехать пешеходный переход</a:t>
            </a:r>
          </a:p>
          <a:p>
            <a:pPr marL="742950" indent="-742950">
              <a:buAutoNum type="arabicPeriod"/>
            </a:pPr>
            <a:endParaRPr lang="ru-RU" sz="3600" dirty="0"/>
          </a:p>
          <a:p>
            <a:pPr marL="742950" indent="-742950">
              <a:buAutoNum type="arabicPeriod"/>
            </a:pPr>
            <a:r>
              <a:rPr lang="ru-RU" sz="3600" dirty="0"/>
              <a:t>Остановиться, уступить дорогу пешеходам, продолжить движение</a:t>
            </a:r>
          </a:p>
        </p:txBody>
      </p:sp>
      <p:pic>
        <p:nvPicPr>
          <p:cNvPr id="6" name="Picture 2" descr="https://66sad.ru/upload/iblock/93d/93db4624902d4dd30724729a5949dc64.jpg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7" t="14381" r="15479" b="16216"/>
          <a:stretch/>
        </p:blipFill>
        <p:spPr bwMode="auto">
          <a:xfrm>
            <a:off x="11070336" y="5789306"/>
            <a:ext cx="1000294" cy="997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400491" y="397960"/>
            <a:ext cx="3568005" cy="108336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/>
              <a:t>СРЕДСТВА</a:t>
            </a:r>
          </a:p>
          <a:p>
            <a:pPr algn="ctr"/>
            <a:r>
              <a:rPr lang="ru-RU" sz="2000" dirty="0"/>
              <a:t>ИНДИВИДУАЛЬНОЙ</a:t>
            </a:r>
          </a:p>
          <a:p>
            <a:pPr algn="ctr"/>
            <a:r>
              <a:rPr lang="ru-RU" sz="2000" dirty="0"/>
              <a:t>МОБИЛЬНОСТИ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/>
          <a:srcRect l="5050" t="13244" r="50100" b="38222"/>
          <a:stretch/>
        </p:blipFill>
        <p:spPr>
          <a:xfrm>
            <a:off x="4708153" y="0"/>
            <a:ext cx="6744190" cy="4105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202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phonoteka.top/uploads/posts/2022-02/1643978916_78-phonoteka-org-p-fon-dlya-prezentatsii-doroga-7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22000" b="28192"/>
          <a:stretch/>
        </p:blipFill>
        <p:spPr bwMode="auto">
          <a:xfrm>
            <a:off x="-64008" y="19078"/>
            <a:ext cx="12192000" cy="6838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07547" y="397960"/>
            <a:ext cx="6493398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3600" u="sng" dirty="0"/>
              <a:t>Нарушает ли лицо, управляющее СИМ правила в данной ситуации?</a:t>
            </a:r>
          </a:p>
          <a:p>
            <a:pPr marL="0" indent="0">
              <a:buNone/>
            </a:pPr>
            <a:endParaRPr lang="ru-RU" sz="3600" u="sng" dirty="0"/>
          </a:p>
          <a:p>
            <a:pPr marL="0" indent="0">
              <a:buNone/>
            </a:pPr>
            <a:r>
              <a:rPr lang="ru-RU" sz="3600" dirty="0"/>
              <a:t>     1. Да, перевозка </a:t>
            </a:r>
          </a:p>
          <a:p>
            <a:pPr marL="0" indent="0">
              <a:buNone/>
            </a:pPr>
            <a:r>
              <a:rPr lang="ru-RU" sz="3600" dirty="0"/>
              <a:t>	пассажиров на СИМ	запрещена</a:t>
            </a:r>
          </a:p>
          <a:p>
            <a:pPr marL="0" indent="0">
              <a:buNone/>
            </a:pPr>
            <a:endParaRPr lang="ru-RU" sz="3600" dirty="0"/>
          </a:p>
          <a:p>
            <a:pPr marL="0" indent="0">
              <a:buNone/>
            </a:pPr>
            <a:r>
              <a:rPr lang="ru-RU" sz="3600" dirty="0"/>
              <a:t>     2. Нет, правила не нарушены</a:t>
            </a:r>
          </a:p>
        </p:txBody>
      </p:sp>
      <p:pic>
        <p:nvPicPr>
          <p:cNvPr id="6" name="Picture 2" descr="https://66sad.ru/upload/iblock/93d/93db4624902d4dd30724729a5949dc64.jpg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7" t="14381" r="15479" b="16216"/>
          <a:stretch/>
        </p:blipFill>
        <p:spPr bwMode="auto">
          <a:xfrm>
            <a:off x="11070336" y="5789306"/>
            <a:ext cx="1000294" cy="997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400491" y="397960"/>
            <a:ext cx="3568005" cy="108336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/>
              <a:t>СРЕДСТВА</a:t>
            </a:r>
          </a:p>
          <a:p>
            <a:pPr algn="ctr"/>
            <a:r>
              <a:rPr lang="ru-RU" sz="2000" dirty="0"/>
              <a:t>ИНДИВИДУАЛЬНОЙ</a:t>
            </a:r>
          </a:p>
          <a:p>
            <a:pPr algn="ctr"/>
            <a:r>
              <a:rPr lang="ru-RU" sz="2000" dirty="0"/>
              <a:t>МОБИЛЬНОСТИ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/>
          <a:srcRect l="5025" t="12800" r="54925" b="39067"/>
          <a:stretch/>
        </p:blipFill>
        <p:spPr>
          <a:xfrm>
            <a:off x="0" y="2493195"/>
            <a:ext cx="5613301" cy="3794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059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phonoteka.top/uploads/posts/2022-02/1643978916_78-phonoteka-org-p-fon-dlya-prezentatsii-doroga-7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22000" b="28192"/>
          <a:stretch/>
        </p:blipFill>
        <p:spPr bwMode="auto">
          <a:xfrm>
            <a:off x="-64008" y="19078"/>
            <a:ext cx="12192000" cy="6838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6131" y="2195163"/>
            <a:ext cx="6323622" cy="359414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3600" u="sng" dirty="0"/>
              <a:t>Как должны двигаться пешеходы по дороге при отсутствии тротуаров?</a:t>
            </a:r>
          </a:p>
          <a:p>
            <a:pPr marL="0" indent="0">
              <a:buNone/>
            </a:pPr>
            <a:endParaRPr lang="ru-RU" sz="3600" u="sng" dirty="0"/>
          </a:p>
          <a:p>
            <a:pPr marL="0" indent="0">
              <a:buNone/>
            </a:pPr>
            <a:r>
              <a:rPr lang="ru-RU" sz="3600" dirty="0">
                <a:solidFill>
                  <a:srgbClr val="FF0000"/>
                </a:solidFill>
              </a:rPr>
              <a:t>Навстречу движению транспортных средств по левой стороне дороги</a:t>
            </a:r>
          </a:p>
        </p:txBody>
      </p:sp>
      <p:pic>
        <p:nvPicPr>
          <p:cNvPr id="6" name="Picture 2" descr="https://66sad.ru/upload/iblock/93d/93db4624902d4dd30724729a5949dc64.jpg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7" t="14381" r="15479" b="16216"/>
          <a:stretch/>
        </p:blipFill>
        <p:spPr bwMode="auto">
          <a:xfrm>
            <a:off x="11070336" y="5789306"/>
            <a:ext cx="1000294" cy="997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4" descr="https://gas-kvas.com/uploads/posts/2023-01/1674002133_gas-kvas-com-p-risunok-na-temu-ulitsa-doroga-peshekhod-1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746" y="1572574"/>
            <a:ext cx="4899025" cy="3234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257259" y="306326"/>
            <a:ext cx="3342429" cy="126624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/>
              <a:t>ТЫ -</a:t>
            </a:r>
          </a:p>
          <a:p>
            <a:pPr algn="ctr"/>
            <a:r>
              <a:rPr lang="ru-RU" sz="2400" dirty="0"/>
              <a:t>ПЕШЕХОД</a:t>
            </a:r>
          </a:p>
        </p:txBody>
      </p:sp>
    </p:spTree>
    <p:extLst>
      <p:ext uri="{BB962C8B-B14F-4D97-AF65-F5344CB8AC3E}">
        <p14:creationId xmlns:p14="http://schemas.microsoft.com/office/powerpoint/2010/main" val="1023320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phonoteka.top/uploads/posts/2022-02/1643978916_78-phonoteka-org-p-fon-dlya-prezentatsii-doroga-7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22000" b="28192"/>
          <a:stretch/>
        </p:blipFill>
        <p:spPr bwMode="auto">
          <a:xfrm>
            <a:off x="-64008" y="19078"/>
            <a:ext cx="12192000" cy="6838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21608" y="1952940"/>
            <a:ext cx="8349022" cy="2971197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3600" u="sng" dirty="0"/>
              <a:t>Должен ли пешеход пропустить на переходе, при зеленом свете светофора, движущийся по дороге специальный транспорт?</a:t>
            </a:r>
          </a:p>
          <a:p>
            <a:pPr marL="0" indent="0">
              <a:buNone/>
            </a:pPr>
            <a:endParaRPr lang="ru-RU" sz="3600" u="sng" dirty="0"/>
          </a:p>
          <a:p>
            <a:pPr marL="0" indent="0" algn="just">
              <a:buNone/>
            </a:pPr>
            <a:r>
              <a:rPr lang="ru-RU" sz="4100" dirty="0">
                <a:solidFill>
                  <a:srgbClr val="FF0000"/>
                </a:solidFill>
              </a:rPr>
              <a:t>При приближении автомобиля с включенным синим проблесковым маячком и специальным звуковым сигналом пешеходы обязаны незамедлительно освободить дорогу.</a:t>
            </a:r>
          </a:p>
        </p:txBody>
      </p:sp>
      <p:pic>
        <p:nvPicPr>
          <p:cNvPr id="6" name="Picture 2" descr="https://66sad.ru/upload/iblock/93d/93db4624902d4dd30724729a5949dc64.jpg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7" t="14381" r="15479" b="16216"/>
          <a:stretch/>
        </p:blipFill>
        <p:spPr bwMode="auto">
          <a:xfrm>
            <a:off x="11070336" y="5789306"/>
            <a:ext cx="1000294" cy="997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260307" y="397960"/>
            <a:ext cx="3342429" cy="126624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/>
              <a:t>ТЫ -</a:t>
            </a:r>
          </a:p>
          <a:p>
            <a:pPr algn="ctr"/>
            <a:r>
              <a:rPr lang="ru-RU" sz="2400" dirty="0"/>
              <a:t>ПЕШЕХОД</a:t>
            </a:r>
          </a:p>
        </p:txBody>
      </p:sp>
      <p:pic>
        <p:nvPicPr>
          <p:cNvPr id="10" name="Объект 10"/>
          <p:cNvPicPr>
            <a:picLocks noChangeAspect="1"/>
          </p:cNvPicPr>
          <p:nvPr/>
        </p:nvPicPr>
        <p:blipFill rotWithShape="1">
          <a:blip r:embed="rId5"/>
          <a:srcRect l="9614" t="21297" r="40623" b="22805"/>
          <a:stretch/>
        </p:blipFill>
        <p:spPr>
          <a:xfrm>
            <a:off x="187452" y="2994565"/>
            <a:ext cx="3282696" cy="20741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99434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phonoteka.top/uploads/posts/2022-02/1643978916_78-phonoteka-org-p-fon-dlya-prezentatsii-doroga-7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22000" b="28192"/>
          <a:stretch/>
        </p:blipFill>
        <p:spPr bwMode="auto">
          <a:xfrm>
            <a:off x="-64008" y="19078"/>
            <a:ext cx="12192000" cy="6838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2435" y="2295747"/>
            <a:ext cx="4888014" cy="29711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u="sng" dirty="0"/>
              <a:t>Что обязательно должен иметь пешеход при передвижении в темное время суток?</a:t>
            </a:r>
          </a:p>
          <a:p>
            <a:pPr marL="0" indent="0">
              <a:buNone/>
            </a:pPr>
            <a:r>
              <a:rPr lang="ru-RU" sz="3600" dirty="0"/>
              <a:t>     </a:t>
            </a:r>
          </a:p>
        </p:txBody>
      </p:sp>
      <p:pic>
        <p:nvPicPr>
          <p:cNvPr id="6" name="Picture 2" descr="https://66sad.ru/upload/iblock/93d/93db4624902d4dd30724729a5949dc64.jpg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7" t="14381" r="15479" b="16216"/>
          <a:stretch/>
        </p:blipFill>
        <p:spPr bwMode="auto">
          <a:xfrm>
            <a:off x="11070336" y="5789306"/>
            <a:ext cx="1000294" cy="997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302979" y="309311"/>
            <a:ext cx="3342429" cy="126624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/>
              <a:t>ТЫ -</a:t>
            </a:r>
          </a:p>
          <a:p>
            <a:pPr algn="ctr"/>
            <a:r>
              <a:rPr lang="ru-RU" sz="2400" dirty="0"/>
              <a:t>ПЕШЕХОД</a:t>
            </a:r>
          </a:p>
        </p:txBody>
      </p:sp>
      <p:pic>
        <p:nvPicPr>
          <p:cNvPr id="8" name="Picture 28" descr="http://kolobok.obr-tacin.ru/images/gallery/n72/kartink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160" y="868680"/>
            <a:ext cx="3855354" cy="4730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715743" y="5711165"/>
            <a:ext cx="1848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ФЛИКЕР</a:t>
            </a:r>
          </a:p>
        </p:txBody>
      </p:sp>
    </p:spTree>
    <p:extLst>
      <p:ext uri="{BB962C8B-B14F-4D97-AF65-F5344CB8AC3E}">
        <p14:creationId xmlns:p14="http://schemas.microsoft.com/office/powerpoint/2010/main" val="4013392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phonoteka.top/uploads/posts/2022-02/1643978916_78-phonoteka-org-p-fon-dlya-prezentatsii-doroga-7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22000" b="28192"/>
          <a:stretch/>
        </p:blipFill>
        <p:spPr bwMode="auto">
          <a:xfrm>
            <a:off x="-64008" y="19078"/>
            <a:ext cx="12192000" cy="6838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9405" y="2414619"/>
            <a:ext cx="3662718" cy="297119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u="sng" dirty="0"/>
              <a:t>Какой знак необходим в данной ситуации?</a:t>
            </a:r>
          </a:p>
          <a:p>
            <a:pPr marL="0" indent="0">
              <a:buNone/>
            </a:pPr>
            <a:endParaRPr lang="ru-RU" sz="3600" u="sng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57843" y="309311"/>
            <a:ext cx="3342429" cy="126624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/>
              <a:t>ТЫ -</a:t>
            </a:r>
          </a:p>
          <a:p>
            <a:pPr algn="ctr"/>
            <a:r>
              <a:rPr lang="ru-RU" sz="2400" dirty="0"/>
              <a:t>ПЕШЕХОД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4122123" y="309311"/>
            <a:ext cx="7577652" cy="6149278"/>
            <a:chOff x="4122123" y="309311"/>
            <a:chExt cx="7577652" cy="6149278"/>
          </a:xfrm>
        </p:grpSpPr>
        <p:pic>
          <p:nvPicPr>
            <p:cNvPr id="8" name="Picture 34" descr="https://img.freepik.com/premium-vector/happy-children-with-teacher-in-a-bus-stop_43633-2302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2123" y="309311"/>
              <a:ext cx="7577652" cy="6149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Прямоугольник 1"/>
            <p:cNvSpPr/>
            <p:nvPr/>
          </p:nvSpPr>
          <p:spPr>
            <a:xfrm>
              <a:off x="4764024" y="2597566"/>
              <a:ext cx="914400" cy="109661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1" name="Picture 4" descr="https://chemic-shop.ru/wp-content/uploads/9/0/e/90ec7a60226a4b2fdefcea997fe4af77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807" y="2104440"/>
            <a:ext cx="1346833" cy="179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66sad.ru/upload/iblock/93d/93db4624902d4dd30724729a5949dc64.jpg">
            <a:hlinkClick r:id="rId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7" t="14381" r="15479" b="16216"/>
          <a:stretch/>
        </p:blipFill>
        <p:spPr bwMode="auto">
          <a:xfrm>
            <a:off x="11070336" y="5789306"/>
            <a:ext cx="1000294" cy="997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1060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phonoteka.top/uploads/posts/2022-02/1643978916_78-phonoteka-org-p-fon-dlya-prezentatsii-doroga-7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60"/>
          <a:stretch/>
        </p:blipFill>
        <p:spPr bwMode="auto">
          <a:xfrm>
            <a:off x="0" y="2731"/>
            <a:ext cx="12192000" cy="6855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u="sng" dirty="0"/>
              <a:t>Правила игры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/>
              <a:t>В игре принимает участие 4 команды.</a:t>
            </a: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/>
              <a:t>Игра состоит из 4 блоков, в каждом блоке по 6 вопросов. За каждый правильный ответ команда получает 1 бал.</a:t>
            </a: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/>
              <a:t>Путем жеребьёвки определяется последовательность выбора блока каждой из команд. </a:t>
            </a:r>
          </a:p>
        </p:txBody>
      </p:sp>
      <p:pic>
        <p:nvPicPr>
          <p:cNvPr id="8" name="Picture 4" descr="https://bogatyr.club/uploads/posts/2023-03/thumbs/1677636502_bogatyr-club-p-galochka-v-byulletene-foni-pinterest-6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288" y="1522191"/>
            <a:ext cx="1018032" cy="101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bogatyr.club/uploads/posts/2023-03/thumbs/1677636502_bogatyr-club-p-galochka-v-byulletene-foni-pinterest-6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24" y="3898774"/>
            <a:ext cx="1018032" cy="101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bogatyr.club/uploads/posts/2023-03/thumbs/1677636502_bogatyr-club-p-galochka-v-byulletene-foni-pinterest-6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" y="2540223"/>
            <a:ext cx="1018032" cy="101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93860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phonoteka.top/uploads/posts/2022-02/1643978916_78-phonoteka-org-p-fon-dlya-prezentatsii-doroga-7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22000" b="28192"/>
          <a:stretch/>
        </p:blipFill>
        <p:spPr bwMode="auto">
          <a:xfrm>
            <a:off x="-64008" y="19078"/>
            <a:ext cx="12192000" cy="6838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394419" y="309311"/>
            <a:ext cx="3342429" cy="126624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/>
              <a:t>ТЫ -</a:t>
            </a:r>
          </a:p>
          <a:p>
            <a:pPr algn="ctr"/>
            <a:r>
              <a:rPr lang="ru-RU" sz="2400" dirty="0"/>
              <a:t>ПЕШЕХОД</a:t>
            </a:r>
          </a:p>
        </p:txBody>
      </p:sp>
      <p:sp>
        <p:nvSpPr>
          <p:cNvPr id="10" name="Объект 2"/>
          <p:cNvSpPr>
            <a:spLocks noGrp="1"/>
          </p:cNvSpPr>
          <p:nvPr>
            <p:ph idx="1"/>
          </p:nvPr>
        </p:nvSpPr>
        <p:spPr>
          <a:xfrm>
            <a:off x="1185672" y="2441447"/>
            <a:ext cx="3587496" cy="36532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u="sng" dirty="0"/>
              <a:t>Какой знак необходим в данной ситуации?</a:t>
            </a:r>
          </a:p>
          <a:p>
            <a:pPr marL="0" indent="0">
              <a:buNone/>
            </a:pPr>
            <a:endParaRPr lang="ru-RU" sz="3600" u="sng" dirty="0"/>
          </a:p>
        </p:txBody>
      </p:sp>
      <p:grpSp>
        <p:nvGrpSpPr>
          <p:cNvPr id="11" name="Группа 10"/>
          <p:cNvGrpSpPr/>
          <p:nvPr/>
        </p:nvGrpSpPr>
        <p:grpSpPr>
          <a:xfrm>
            <a:off x="5312791" y="792034"/>
            <a:ext cx="6033486" cy="5087558"/>
            <a:chOff x="5312791" y="792034"/>
            <a:chExt cx="6033486" cy="5087558"/>
          </a:xfrm>
        </p:grpSpPr>
        <p:pic>
          <p:nvPicPr>
            <p:cNvPr id="8" name="Picture 36" descr="https://papik.pro/uploads/posts/2023-02/1675778975_papik-pro-p-risunok-pravila-perekhoda-19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2791" y="792034"/>
              <a:ext cx="6033486" cy="50875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Прямоугольник 4"/>
            <p:cNvSpPr/>
            <p:nvPr/>
          </p:nvSpPr>
          <p:spPr>
            <a:xfrm>
              <a:off x="8659368" y="792034"/>
              <a:ext cx="1207008" cy="1389285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Picture 38" descr="https://dorznak196.ru/wp-content/uploads/2020/03/6.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2239" y="792034"/>
            <a:ext cx="1501265" cy="150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66sad.ru/upload/iblock/93d/93db4624902d4dd30724729a5949dc64.jpg">
            <a:hlinkClick r:id="rId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7" t="14381" r="15479" b="16216"/>
          <a:stretch/>
        </p:blipFill>
        <p:spPr bwMode="auto">
          <a:xfrm>
            <a:off x="11070336" y="5789306"/>
            <a:ext cx="1000294" cy="997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6843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phonoteka.top/uploads/posts/2022-02/1643978916_78-phonoteka-org-p-fon-dlya-prezentatsii-doroga-7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22000" b="28192"/>
          <a:stretch/>
        </p:blipFill>
        <p:spPr bwMode="auto">
          <a:xfrm>
            <a:off x="-64008" y="19078"/>
            <a:ext cx="12192000" cy="6838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84003" y="845156"/>
            <a:ext cx="7329462" cy="297119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3600" u="sng" dirty="0"/>
              <a:t>Какие меры предосторожности должен принять пешеход , начиная переход дороги между стоящими автомобилями?</a:t>
            </a:r>
          </a:p>
          <a:p>
            <a:pPr marL="0" indent="0">
              <a:buNone/>
            </a:pPr>
            <a:endParaRPr lang="ru-RU" sz="3600" dirty="0"/>
          </a:p>
          <a:p>
            <a:pPr marL="0" indent="0">
              <a:buNone/>
            </a:pPr>
            <a:r>
              <a:rPr lang="ru-RU" sz="3600" dirty="0">
                <a:solidFill>
                  <a:srgbClr val="FF0000"/>
                </a:solidFill>
              </a:rPr>
              <a:t>Убедиться, что нет приближающихся слева и справа транспортных средств.</a:t>
            </a:r>
          </a:p>
          <a:p>
            <a:pPr marL="0" indent="0">
              <a:buNone/>
            </a:pPr>
            <a:r>
              <a:rPr lang="ru-RU" sz="3600" dirty="0">
                <a:solidFill>
                  <a:srgbClr val="FF0000"/>
                </a:solidFill>
              </a:rPr>
              <a:t>Переходить дорогу медленно.</a:t>
            </a:r>
          </a:p>
          <a:p>
            <a:pPr marL="0" indent="0">
              <a:buNone/>
            </a:pPr>
            <a:endParaRPr lang="ru-RU" sz="3600" u="sng" dirty="0"/>
          </a:p>
        </p:txBody>
      </p:sp>
      <p:pic>
        <p:nvPicPr>
          <p:cNvPr id="6" name="Picture 2" descr="https://66sad.ru/upload/iblock/93d/93db4624902d4dd30724729a5949dc64.jpg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7" t="14381" r="15479" b="16216"/>
          <a:stretch/>
        </p:blipFill>
        <p:spPr bwMode="auto">
          <a:xfrm>
            <a:off x="11070336" y="5789306"/>
            <a:ext cx="1000294" cy="997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385275" y="212032"/>
            <a:ext cx="3342429" cy="126624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/>
              <a:t>ТЫ -</a:t>
            </a:r>
          </a:p>
          <a:p>
            <a:pPr algn="ctr"/>
            <a:r>
              <a:rPr lang="ru-RU" sz="2400" dirty="0"/>
              <a:t>ПЕШЕХОД</a:t>
            </a:r>
          </a:p>
        </p:txBody>
      </p:sp>
      <p:pic>
        <p:nvPicPr>
          <p:cNvPr id="8" name="Picture 40" descr="https://pictures.pibig.info/uploads/posts/2023-04/1681515299_pictures-pibig-info-p-deti-na-doroge-risunok-pinterest-3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008" y="3698326"/>
            <a:ext cx="4916551" cy="3277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8047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phonoteka.top/uploads/posts/2022-02/1643978916_78-phonoteka-org-p-fon-dlya-prezentatsii-doroga-7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22000" b="28192"/>
          <a:stretch/>
        </p:blipFill>
        <p:spPr bwMode="auto">
          <a:xfrm>
            <a:off x="-64008" y="19078"/>
            <a:ext cx="12192000" cy="6838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5274" y="1979840"/>
            <a:ext cx="9149117" cy="364785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3600" u="sng" dirty="0"/>
              <a:t>С какого возраста разрешается водить </a:t>
            </a:r>
          </a:p>
          <a:p>
            <a:pPr marL="0" indent="0">
              <a:buNone/>
            </a:pPr>
            <a:r>
              <a:rPr lang="ru-RU" sz="3600" u="sng" dirty="0"/>
              <a:t>велосипед по улицам и дорогам?</a:t>
            </a:r>
          </a:p>
          <a:p>
            <a:pPr marL="0" indent="0">
              <a:buNone/>
            </a:pPr>
            <a:endParaRPr lang="ru-RU" sz="3600" u="sng" dirty="0"/>
          </a:p>
          <a:p>
            <a:pPr marL="0" indent="0">
              <a:buNone/>
            </a:pPr>
            <a:r>
              <a:rPr lang="ru-RU" sz="3600" dirty="0"/>
              <a:t>     1. 12 лет</a:t>
            </a:r>
          </a:p>
          <a:p>
            <a:pPr marL="0" indent="0">
              <a:buNone/>
            </a:pPr>
            <a:endParaRPr lang="ru-RU" sz="3600" dirty="0"/>
          </a:p>
          <a:p>
            <a:pPr marL="0" indent="0">
              <a:buNone/>
            </a:pPr>
            <a:r>
              <a:rPr lang="ru-RU" sz="3600" dirty="0"/>
              <a:t>     2. 13 лет</a:t>
            </a:r>
          </a:p>
          <a:p>
            <a:pPr marL="0" indent="0">
              <a:buNone/>
            </a:pPr>
            <a:endParaRPr lang="ru-RU" sz="3600" dirty="0"/>
          </a:p>
          <a:p>
            <a:pPr marL="0" indent="0">
              <a:buNone/>
            </a:pPr>
            <a:r>
              <a:rPr lang="ru-RU" sz="3600" dirty="0"/>
              <a:t>     3. 14 лет</a:t>
            </a:r>
          </a:p>
        </p:txBody>
      </p:sp>
      <p:pic>
        <p:nvPicPr>
          <p:cNvPr id="6" name="Picture 2" descr="https://66sad.ru/upload/iblock/93d/93db4624902d4dd30724729a5949dc64.jpg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7" t="14381" r="15479" b="16216"/>
          <a:stretch/>
        </p:blipFill>
        <p:spPr bwMode="auto">
          <a:xfrm>
            <a:off x="11070336" y="5789306"/>
            <a:ext cx="1000294" cy="997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241874" y="294754"/>
            <a:ext cx="3278566" cy="120486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/>
              <a:t>ТЫ-</a:t>
            </a:r>
          </a:p>
          <a:p>
            <a:pPr algn="ctr"/>
            <a:r>
              <a:rPr lang="ru-RU" sz="2800" dirty="0"/>
              <a:t>ВЕЛОСИПЕДИСТ</a:t>
            </a:r>
          </a:p>
        </p:txBody>
      </p:sp>
      <p:pic>
        <p:nvPicPr>
          <p:cNvPr id="8" name="Picture 14" descr="https://346130.selcdn.ru/storage1/include/site_694/section_4/thumbs/UpnyZWSCydlG_1200x0_AybP2us9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75119" y="2835685"/>
            <a:ext cx="5023103" cy="27920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5487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phonoteka.top/uploads/posts/2022-02/1643978916_78-phonoteka-org-p-fon-dlya-prezentatsii-doroga-7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22000" b="28192"/>
          <a:stretch/>
        </p:blipFill>
        <p:spPr bwMode="auto">
          <a:xfrm>
            <a:off x="-64008" y="19078"/>
            <a:ext cx="12192000" cy="6838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6443" y="1952940"/>
            <a:ext cx="5592102" cy="29711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u="sng" dirty="0"/>
              <a:t>Какую информацию пытается</a:t>
            </a:r>
          </a:p>
          <a:p>
            <a:pPr marL="0" indent="0">
              <a:buNone/>
            </a:pPr>
            <a:r>
              <a:rPr lang="ru-RU" sz="2400" u="sng" dirty="0"/>
              <a:t>сообщить движущийся велосипедист ?</a:t>
            </a:r>
          </a:p>
          <a:p>
            <a:pPr marL="0" indent="0">
              <a:buNone/>
            </a:pPr>
            <a:endParaRPr lang="ru-RU" sz="2400" u="sng" dirty="0"/>
          </a:p>
          <a:p>
            <a:pPr marL="0" indent="0">
              <a:buNone/>
            </a:pPr>
            <a:r>
              <a:rPr lang="ru-RU" sz="2400" dirty="0"/>
              <a:t>     1. Остановка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ru-RU" sz="2400" dirty="0"/>
              <a:t>     2. Поворот налево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ru-RU" sz="2400" dirty="0"/>
              <a:t>     3. Опасность</a:t>
            </a:r>
          </a:p>
        </p:txBody>
      </p:sp>
      <p:pic>
        <p:nvPicPr>
          <p:cNvPr id="6" name="Picture 2" descr="https://66sad.ru/upload/iblock/93d/93db4624902d4dd30724729a5949dc64.jpg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7" t="14381" r="15479" b="16216"/>
          <a:stretch/>
        </p:blipFill>
        <p:spPr bwMode="auto">
          <a:xfrm>
            <a:off x="11070336" y="5789306"/>
            <a:ext cx="1000294" cy="997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241874" y="294754"/>
            <a:ext cx="3278566" cy="120486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/>
              <a:t>ТЫ-</a:t>
            </a:r>
          </a:p>
          <a:p>
            <a:pPr algn="ctr"/>
            <a:r>
              <a:rPr lang="ru-RU" sz="2800" dirty="0"/>
              <a:t>ВЕЛОСИПЕДИСТ</a:t>
            </a:r>
          </a:p>
        </p:txBody>
      </p:sp>
      <p:pic>
        <p:nvPicPr>
          <p:cNvPr id="8" name="Picture 16" descr="https://sarvelo.ru/wp-content/uploads/4/6/0/4605332b6966de0409d147a950ea5914.jpe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19" r="44721"/>
          <a:stretch/>
        </p:blipFill>
        <p:spPr bwMode="auto">
          <a:xfrm>
            <a:off x="6903719" y="294754"/>
            <a:ext cx="3794761" cy="550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2028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phonoteka.top/uploads/posts/2022-02/1643978916_78-phonoteka-org-p-fon-dlya-prezentatsii-doroga-7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22000" b="28192"/>
          <a:stretch/>
        </p:blipFill>
        <p:spPr bwMode="auto">
          <a:xfrm>
            <a:off x="-64008" y="19078"/>
            <a:ext cx="12192000" cy="6838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44123" y="695547"/>
            <a:ext cx="5582958" cy="29711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u="sng" dirty="0"/>
              <a:t>Где велосипедисту  до 14 лет запрещено движение?</a:t>
            </a:r>
          </a:p>
          <a:p>
            <a:pPr marL="0" indent="0">
              <a:buNone/>
            </a:pPr>
            <a:endParaRPr lang="ru-RU" u="sng" dirty="0"/>
          </a:p>
          <a:p>
            <a:pPr marL="0" indent="0">
              <a:buNone/>
            </a:pPr>
            <a:r>
              <a:rPr lang="ru-RU" dirty="0"/>
              <a:t>1. По велосипедной дорожке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2. По дороге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3. По тротуару</a:t>
            </a:r>
          </a:p>
        </p:txBody>
      </p:sp>
      <p:pic>
        <p:nvPicPr>
          <p:cNvPr id="6" name="Picture 2" descr="https://66sad.ru/upload/iblock/93d/93db4624902d4dd30724729a5949dc64.jpg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7" t="14381" r="15479" b="16216"/>
          <a:stretch/>
        </p:blipFill>
        <p:spPr bwMode="auto">
          <a:xfrm>
            <a:off x="11070336" y="5789306"/>
            <a:ext cx="1000294" cy="997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241874" y="294754"/>
            <a:ext cx="3278566" cy="120486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/>
              <a:t>ТЫ-</a:t>
            </a:r>
          </a:p>
          <a:p>
            <a:pPr algn="ctr"/>
            <a:r>
              <a:rPr lang="ru-RU" sz="2800" dirty="0"/>
              <a:t>ВЕЛОСИПЕДИСТ</a:t>
            </a:r>
          </a:p>
        </p:txBody>
      </p:sp>
      <p:pic>
        <p:nvPicPr>
          <p:cNvPr id="8" name="Picture 18" descr="https://kartinkin.net/uploads/posts/2022-03/1647450182_2-kartinkin-net-p-velosipedist-kartinki-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74" y="2475160"/>
            <a:ext cx="4639142" cy="3812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1251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phonoteka.top/uploads/posts/2022-02/1643978916_78-phonoteka-org-p-fon-dlya-prezentatsii-doroga-7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22000" b="28192"/>
          <a:stretch/>
        </p:blipFill>
        <p:spPr bwMode="auto">
          <a:xfrm>
            <a:off x="-64008" y="19078"/>
            <a:ext cx="12192000" cy="6838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5234" y="1660031"/>
            <a:ext cx="9286277" cy="3410712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u="sng" dirty="0"/>
              <a:t>Разрешается ли перевозка пассажиров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u="sng" dirty="0"/>
              <a:t>на велосипеде?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br>
              <a:rPr lang="ru-RU" u="sng" dirty="0"/>
            </a:br>
            <a:r>
              <a:rPr lang="ru-RU" dirty="0"/>
              <a:t>1. Разрешается перевозка детей до семи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/>
              <a:t>лет на специально оборудованном сидении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br>
              <a:rPr lang="ru-RU" dirty="0"/>
            </a:br>
            <a:r>
              <a:rPr lang="ru-RU" dirty="0"/>
              <a:t>2. Запрещается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br>
              <a:rPr lang="ru-RU" dirty="0"/>
            </a:br>
            <a:r>
              <a:rPr lang="ru-RU" dirty="0"/>
              <a:t>3. Разрешается перевозить пассажиров старше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/>
              <a:t> семи лет на заднем, специально оборудованном сидении</a:t>
            </a:r>
            <a:endParaRPr lang="ru-RU" sz="3200" dirty="0"/>
          </a:p>
        </p:txBody>
      </p:sp>
      <p:pic>
        <p:nvPicPr>
          <p:cNvPr id="6" name="Picture 2" descr="https://66sad.ru/upload/iblock/93d/93db4624902d4dd30724729a5949dc64.jpg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7" t="14381" r="15479" b="16216"/>
          <a:stretch/>
        </p:blipFill>
        <p:spPr bwMode="auto">
          <a:xfrm>
            <a:off x="11070336" y="5789306"/>
            <a:ext cx="1000294" cy="997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241874" y="294754"/>
            <a:ext cx="3278566" cy="120486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/>
              <a:t>ТЫ-</a:t>
            </a:r>
          </a:p>
          <a:p>
            <a:pPr algn="ctr"/>
            <a:r>
              <a:rPr lang="ru-RU" sz="2800" dirty="0"/>
              <a:t>ВЕЛОСИПЕДИСТ</a:t>
            </a:r>
          </a:p>
        </p:txBody>
      </p:sp>
      <p:pic>
        <p:nvPicPr>
          <p:cNvPr id="8" name="Picture 20" descr="https://prezentacii.org/upload/cloud2/posts/2016-03/1/6/3/1630654022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5" t="5831" r="-1"/>
          <a:stretch/>
        </p:blipFill>
        <p:spPr bwMode="auto">
          <a:xfrm>
            <a:off x="7356176" y="1499616"/>
            <a:ext cx="4424344" cy="31288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2958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phonoteka.top/uploads/posts/2022-02/1643978916_78-phonoteka-org-p-fon-dlya-prezentatsii-doroga-7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22000" b="28192"/>
          <a:stretch/>
        </p:blipFill>
        <p:spPr bwMode="auto">
          <a:xfrm>
            <a:off x="-64008" y="19078"/>
            <a:ext cx="12192000" cy="6838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81157" y="1794936"/>
            <a:ext cx="9286277" cy="297119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u="sng" dirty="0"/>
              <a:t>На какой картинке есть нарушение правил дорожного движения?</a:t>
            </a:r>
          </a:p>
          <a:p>
            <a:pPr marL="0" indent="0">
              <a:buNone/>
            </a:pPr>
            <a:endParaRPr lang="ru-RU" sz="3600" u="sng" dirty="0"/>
          </a:p>
          <a:p>
            <a:pPr marL="0" indent="0">
              <a:buNone/>
            </a:pPr>
            <a:r>
              <a:rPr lang="ru-RU" sz="3600" dirty="0"/>
              <a:t>     </a:t>
            </a:r>
          </a:p>
        </p:txBody>
      </p:sp>
      <p:pic>
        <p:nvPicPr>
          <p:cNvPr id="6" name="Picture 2" descr="https://66sad.ru/upload/iblock/93d/93db4624902d4dd30724729a5949dc64.jpg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7" t="14381" r="15479" b="16216"/>
          <a:stretch/>
        </p:blipFill>
        <p:spPr bwMode="auto">
          <a:xfrm>
            <a:off x="11070336" y="5789306"/>
            <a:ext cx="1000294" cy="997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241874" y="294754"/>
            <a:ext cx="3278566" cy="120486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/>
              <a:t>ТЫ-</a:t>
            </a:r>
          </a:p>
          <a:p>
            <a:pPr algn="ctr"/>
            <a:r>
              <a:rPr lang="ru-RU" sz="2800" dirty="0"/>
              <a:t>ВЕЛОСИПЕДИСТ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/>
          <a:srcRect l="20175" t="33757" r="57550" b="40533"/>
          <a:stretch/>
        </p:blipFill>
        <p:spPr>
          <a:xfrm>
            <a:off x="5797066" y="3227830"/>
            <a:ext cx="4959415" cy="3219953"/>
          </a:xfrm>
          <a:prstGeom prst="rect">
            <a:avLst/>
          </a:prstGeom>
        </p:spPr>
      </p:pic>
      <p:pic>
        <p:nvPicPr>
          <p:cNvPr id="9" name="Объект 7"/>
          <p:cNvPicPr>
            <a:picLocks noChangeAspect="1"/>
          </p:cNvPicPr>
          <p:nvPr/>
        </p:nvPicPr>
        <p:blipFill rotWithShape="1">
          <a:blip r:embed="rId6"/>
          <a:srcRect l="43419" t="55130" r="31876" b="17341"/>
          <a:stretch/>
        </p:blipFill>
        <p:spPr>
          <a:xfrm>
            <a:off x="297943" y="3227830"/>
            <a:ext cx="5137172" cy="3219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565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phonoteka.top/uploads/posts/2022-02/1643978916_78-phonoteka-org-p-fon-dlya-prezentatsii-doroga-7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22000" b="28192"/>
          <a:stretch/>
        </p:blipFill>
        <p:spPr bwMode="auto">
          <a:xfrm>
            <a:off x="-64008" y="19078"/>
            <a:ext cx="12192000" cy="6838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677" y="2103723"/>
            <a:ext cx="6314477" cy="3611277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sz="4500" u="sng" dirty="0"/>
              <a:t>Какие правила нарушил велосипедист?</a:t>
            </a:r>
          </a:p>
          <a:p>
            <a:pPr marL="0" indent="0">
              <a:buNone/>
            </a:pPr>
            <a:endParaRPr lang="ru-RU" sz="4500" u="sng" dirty="0"/>
          </a:p>
          <a:p>
            <a:pPr marL="0" indent="0">
              <a:buNone/>
            </a:pPr>
            <a:endParaRPr lang="ru-RU" sz="4500" u="sng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4500" dirty="0">
                <a:solidFill>
                  <a:srgbClr val="FF0000"/>
                </a:solidFill>
              </a:rPr>
              <a:t>Ездить на велосипеде необходимо держась двумя руками за руль, имея защитную экипировку.</a:t>
            </a:r>
          </a:p>
          <a:p>
            <a:pPr marL="0" indent="0">
              <a:buNone/>
            </a:pPr>
            <a:endParaRPr lang="ru-RU" sz="3600" u="sng" dirty="0"/>
          </a:p>
          <a:p>
            <a:pPr marL="0" indent="0">
              <a:buNone/>
            </a:pPr>
            <a:r>
              <a:rPr lang="ru-RU" sz="3600" dirty="0"/>
              <a:t>     </a:t>
            </a:r>
          </a:p>
        </p:txBody>
      </p:sp>
      <p:pic>
        <p:nvPicPr>
          <p:cNvPr id="6" name="Picture 2" descr="https://66sad.ru/upload/iblock/93d/93db4624902d4dd30724729a5949dc64.jpg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7" t="14381" r="15479" b="16216"/>
          <a:stretch/>
        </p:blipFill>
        <p:spPr bwMode="auto">
          <a:xfrm>
            <a:off x="11070336" y="5789306"/>
            <a:ext cx="1000294" cy="997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241874" y="294754"/>
            <a:ext cx="3278566" cy="120486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/>
              <a:t>ТЫ-</a:t>
            </a:r>
          </a:p>
          <a:p>
            <a:pPr algn="ctr"/>
            <a:r>
              <a:rPr lang="ru-RU" sz="2800" dirty="0"/>
              <a:t>ВЕЛОСИПЕДИСТ</a:t>
            </a:r>
          </a:p>
        </p:txBody>
      </p:sp>
      <p:pic>
        <p:nvPicPr>
          <p:cNvPr id="8" name="Picture 22" descr="https://us.123rf.com/450wm/nulinukas/nulinukas1109/nulinukas110900023/10619465-cartoon-boy-on-a-bicycle.jpg?ver=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3839" y="971223"/>
            <a:ext cx="41719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6064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phonoteka.top/uploads/posts/2022-02/1643978916_78-phonoteka-org-p-fon-dlya-prezentatsii-doroga-7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00" b="10457"/>
          <a:stretch/>
        </p:blipFill>
        <p:spPr bwMode="auto">
          <a:xfrm>
            <a:off x="0" y="19078"/>
            <a:ext cx="12192000" cy="6838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701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Скругленный прямоугольник 4">
            <a:hlinkClick r:id="rId3" action="ppaction://hlinksldjump"/>
          </p:cNvPr>
          <p:cNvSpPr/>
          <p:nvPr/>
        </p:nvSpPr>
        <p:spPr>
          <a:xfrm>
            <a:off x="2272998" y="1020222"/>
            <a:ext cx="1426083" cy="12706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/>
              <a:t>1</a:t>
            </a:r>
          </a:p>
        </p:txBody>
      </p:sp>
      <p:sp>
        <p:nvSpPr>
          <p:cNvPr id="9" name="Скругленный прямоугольник 8">
            <a:hlinkClick r:id="rId4" action="ppaction://hlinksldjump"/>
          </p:cNvPr>
          <p:cNvSpPr/>
          <p:nvPr/>
        </p:nvSpPr>
        <p:spPr>
          <a:xfrm>
            <a:off x="3799713" y="1020222"/>
            <a:ext cx="1426083" cy="12706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/>
              <a:t>2</a:t>
            </a:r>
          </a:p>
        </p:txBody>
      </p:sp>
      <p:sp>
        <p:nvSpPr>
          <p:cNvPr id="10" name="Скругленный прямоугольник 9">
            <a:hlinkClick r:id="rId5" action="ppaction://hlinksldjump"/>
          </p:cNvPr>
          <p:cNvSpPr/>
          <p:nvPr/>
        </p:nvSpPr>
        <p:spPr>
          <a:xfrm>
            <a:off x="5382958" y="1020222"/>
            <a:ext cx="1426083" cy="12706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/>
              <a:t>3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972108" y="1020222"/>
            <a:ext cx="1426083" cy="12706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4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553258" y="1020222"/>
            <a:ext cx="1426083" cy="12706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5</a:t>
            </a:r>
          </a:p>
        </p:txBody>
      </p:sp>
      <p:sp>
        <p:nvSpPr>
          <p:cNvPr id="13" name="Скругленный прямоугольник 12">
            <a:hlinkClick r:id="rId6" action="ppaction://hlinksldjump"/>
          </p:cNvPr>
          <p:cNvSpPr/>
          <p:nvPr/>
        </p:nvSpPr>
        <p:spPr>
          <a:xfrm>
            <a:off x="10151363" y="1020222"/>
            <a:ext cx="1426083" cy="12706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/>
              <a:t>6</a:t>
            </a:r>
          </a:p>
        </p:txBody>
      </p:sp>
      <p:sp>
        <p:nvSpPr>
          <p:cNvPr id="14" name="Скругленный прямоугольник 13">
            <a:hlinkClick r:id="rId7" action="ppaction://hlinksldjump"/>
          </p:cNvPr>
          <p:cNvSpPr/>
          <p:nvPr/>
        </p:nvSpPr>
        <p:spPr>
          <a:xfrm>
            <a:off x="2272998" y="2448190"/>
            <a:ext cx="1426083" cy="1270621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/>
              <a:t>1</a:t>
            </a:r>
          </a:p>
        </p:txBody>
      </p:sp>
      <p:sp>
        <p:nvSpPr>
          <p:cNvPr id="15" name="Скругленный прямоугольник 14">
            <a:hlinkClick r:id="rId8" action="ppaction://hlinksldjump"/>
          </p:cNvPr>
          <p:cNvSpPr/>
          <p:nvPr/>
        </p:nvSpPr>
        <p:spPr>
          <a:xfrm>
            <a:off x="3845100" y="2448189"/>
            <a:ext cx="1426083" cy="1270621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/>
              <a:t>1</a:t>
            </a:r>
          </a:p>
        </p:txBody>
      </p:sp>
      <p:sp>
        <p:nvSpPr>
          <p:cNvPr id="16" name="Скругленный прямоугольник 15">
            <a:hlinkClick r:id="rId9" action="ppaction://hlinksldjump"/>
          </p:cNvPr>
          <p:cNvSpPr/>
          <p:nvPr/>
        </p:nvSpPr>
        <p:spPr>
          <a:xfrm>
            <a:off x="5417166" y="2452242"/>
            <a:ext cx="1426083" cy="1270621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/>
              <a:t>1</a:t>
            </a:r>
          </a:p>
        </p:txBody>
      </p:sp>
      <p:sp>
        <p:nvSpPr>
          <p:cNvPr id="17" name="Скругленный прямоугольник 16">
            <a:hlinkClick r:id="rId10" action="ppaction://hlinksldjump"/>
          </p:cNvPr>
          <p:cNvSpPr/>
          <p:nvPr/>
        </p:nvSpPr>
        <p:spPr>
          <a:xfrm>
            <a:off x="6993421" y="2448189"/>
            <a:ext cx="1426083" cy="1270621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/>
              <a:t>1</a:t>
            </a:r>
          </a:p>
        </p:txBody>
      </p:sp>
      <p:sp>
        <p:nvSpPr>
          <p:cNvPr id="18" name="Скругленный прямоугольник 17">
            <a:hlinkClick r:id="rId11" action="ppaction://hlinksldjump"/>
          </p:cNvPr>
          <p:cNvSpPr/>
          <p:nvPr/>
        </p:nvSpPr>
        <p:spPr>
          <a:xfrm>
            <a:off x="8545258" y="2448189"/>
            <a:ext cx="1426083" cy="1270621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/>
              <a:t>1</a:t>
            </a:r>
          </a:p>
        </p:txBody>
      </p:sp>
      <p:sp>
        <p:nvSpPr>
          <p:cNvPr id="19" name="Скругленный прямоугольник 18">
            <a:hlinkClick r:id="rId12" action="ppaction://hlinksldjump"/>
          </p:cNvPr>
          <p:cNvSpPr/>
          <p:nvPr/>
        </p:nvSpPr>
        <p:spPr>
          <a:xfrm>
            <a:off x="10146219" y="2448189"/>
            <a:ext cx="1426083" cy="1270621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/>
              <a:t>1</a:t>
            </a:r>
          </a:p>
        </p:txBody>
      </p:sp>
      <p:sp>
        <p:nvSpPr>
          <p:cNvPr id="20" name="Скругленный прямоугольник 19">
            <a:hlinkClick r:id="rId13" action="ppaction://hlinksldjump"/>
          </p:cNvPr>
          <p:cNvSpPr/>
          <p:nvPr/>
        </p:nvSpPr>
        <p:spPr>
          <a:xfrm>
            <a:off x="2289073" y="3876156"/>
            <a:ext cx="1426083" cy="1270621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/>
              <a:t>1</a:t>
            </a:r>
          </a:p>
        </p:txBody>
      </p:sp>
      <p:sp>
        <p:nvSpPr>
          <p:cNvPr id="21" name="Скругленный прямоугольник 20">
            <a:hlinkClick r:id="rId14" action="ppaction://hlinksldjump"/>
          </p:cNvPr>
          <p:cNvSpPr/>
          <p:nvPr/>
        </p:nvSpPr>
        <p:spPr>
          <a:xfrm>
            <a:off x="3872557" y="3867012"/>
            <a:ext cx="1426083" cy="1270621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/>
              <a:t>1</a:t>
            </a:r>
          </a:p>
        </p:txBody>
      </p:sp>
      <p:sp>
        <p:nvSpPr>
          <p:cNvPr id="22" name="Скругленный прямоугольник 21">
            <a:hlinkClick r:id="rId15" action="ppaction://hlinksldjump"/>
          </p:cNvPr>
          <p:cNvSpPr/>
          <p:nvPr/>
        </p:nvSpPr>
        <p:spPr>
          <a:xfrm>
            <a:off x="5417166" y="3867011"/>
            <a:ext cx="1426083" cy="1270621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/>
              <a:t>1</a:t>
            </a:r>
          </a:p>
        </p:txBody>
      </p:sp>
      <p:sp>
        <p:nvSpPr>
          <p:cNvPr id="23" name="Скругленный прямоугольник 22">
            <a:hlinkClick r:id="rId16" action="ppaction://hlinksldjump"/>
          </p:cNvPr>
          <p:cNvSpPr/>
          <p:nvPr/>
        </p:nvSpPr>
        <p:spPr>
          <a:xfrm>
            <a:off x="6993420" y="3876156"/>
            <a:ext cx="1426083" cy="1270621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/>
              <a:t>1</a:t>
            </a:r>
          </a:p>
        </p:txBody>
      </p:sp>
      <p:sp>
        <p:nvSpPr>
          <p:cNvPr id="24" name="Скругленный прямоугольник 23">
            <a:hlinkClick r:id="rId17" action="ppaction://hlinksldjump"/>
          </p:cNvPr>
          <p:cNvSpPr/>
          <p:nvPr/>
        </p:nvSpPr>
        <p:spPr>
          <a:xfrm>
            <a:off x="8563914" y="3867010"/>
            <a:ext cx="1426083" cy="1270621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/>
              <a:t>1</a:t>
            </a:r>
          </a:p>
        </p:txBody>
      </p:sp>
      <p:sp>
        <p:nvSpPr>
          <p:cNvPr id="25" name="Скругленный прямоугольник 24">
            <a:hlinkClick r:id="rId18" action="ppaction://hlinksldjump"/>
          </p:cNvPr>
          <p:cNvSpPr/>
          <p:nvPr/>
        </p:nvSpPr>
        <p:spPr>
          <a:xfrm>
            <a:off x="10146219" y="3867010"/>
            <a:ext cx="1426083" cy="1270621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/>
              <a:t>1</a:t>
            </a:r>
          </a:p>
        </p:txBody>
      </p:sp>
      <p:sp>
        <p:nvSpPr>
          <p:cNvPr id="26" name="Скругленный прямоугольник 25">
            <a:hlinkClick r:id="rId19" action="ppaction://hlinksldjump"/>
          </p:cNvPr>
          <p:cNvSpPr/>
          <p:nvPr/>
        </p:nvSpPr>
        <p:spPr>
          <a:xfrm>
            <a:off x="2289073" y="5367078"/>
            <a:ext cx="1426083" cy="127062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/>
              <a:t>1</a:t>
            </a:r>
          </a:p>
        </p:txBody>
      </p:sp>
      <p:sp>
        <p:nvSpPr>
          <p:cNvPr id="27" name="Скругленный прямоугольник 26">
            <a:hlinkClick r:id="rId20" action="ppaction://hlinksldjump"/>
          </p:cNvPr>
          <p:cNvSpPr/>
          <p:nvPr/>
        </p:nvSpPr>
        <p:spPr>
          <a:xfrm>
            <a:off x="3845099" y="5362506"/>
            <a:ext cx="1426083" cy="127062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/>
              <a:t>1</a:t>
            </a:r>
          </a:p>
        </p:txBody>
      </p:sp>
      <p:sp>
        <p:nvSpPr>
          <p:cNvPr id="28" name="Скругленный прямоугольник 27">
            <a:hlinkClick r:id="rId21" action="ppaction://hlinksldjump"/>
          </p:cNvPr>
          <p:cNvSpPr/>
          <p:nvPr/>
        </p:nvSpPr>
        <p:spPr>
          <a:xfrm>
            <a:off x="5417166" y="5362504"/>
            <a:ext cx="1426083" cy="127062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/>
              <a:t>1</a:t>
            </a:r>
          </a:p>
        </p:txBody>
      </p:sp>
      <p:sp>
        <p:nvSpPr>
          <p:cNvPr id="29" name="Скругленный прямоугольник 28">
            <a:hlinkClick r:id="rId22" action="ppaction://hlinksldjump"/>
          </p:cNvPr>
          <p:cNvSpPr/>
          <p:nvPr/>
        </p:nvSpPr>
        <p:spPr>
          <a:xfrm>
            <a:off x="7016316" y="5362503"/>
            <a:ext cx="1426083" cy="127062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/>
              <a:t>1</a:t>
            </a:r>
          </a:p>
        </p:txBody>
      </p:sp>
      <p:sp>
        <p:nvSpPr>
          <p:cNvPr id="30" name="Скругленный прямоугольник 29">
            <a:hlinkClick r:id="rId23" action="ppaction://hlinksldjump"/>
          </p:cNvPr>
          <p:cNvSpPr/>
          <p:nvPr/>
        </p:nvSpPr>
        <p:spPr>
          <a:xfrm>
            <a:off x="8572513" y="5362505"/>
            <a:ext cx="1426083" cy="127062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/>
              <a:t>1</a:t>
            </a:r>
          </a:p>
        </p:txBody>
      </p:sp>
      <p:sp>
        <p:nvSpPr>
          <p:cNvPr id="31" name="Скругленный прямоугольник 30">
            <a:hlinkClick r:id="rId24" action="ppaction://hlinksldjump"/>
          </p:cNvPr>
          <p:cNvSpPr/>
          <p:nvPr/>
        </p:nvSpPr>
        <p:spPr>
          <a:xfrm>
            <a:off x="10146219" y="5362505"/>
            <a:ext cx="1426083" cy="127062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/>
              <a:t>1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83891" y="1155409"/>
            <a:ext cx="1917085" cy="100024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ДОРОЖНЫЕ</a:t>
            </a:r>
          </a:p>
          <a:p>
            <a:pPr algn="ctr"/>
            <a:r>
              <a:rPr lang="ru-RU" dirty="0"/>
              <a:t>ЗНАКИ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181035" y="2583376"/>
            <a:ext cx="1917085" cy="100024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СРЕДСТВА</a:t>
            </a:r>
          </a:p>
          <a:p>
            <a:pPr algn="ctr"/>
            <a:r>
              <a:rPr lang="ru-RU" sz="1400" dirty="0"/>
              <a:t>ИНДИВИДУАЛЬНОЙ</a:t>
            </a:r>
          </a:p>
          <a:p>
            <a:pPr algn="ctr"/>
            <a:r>
              <a:rPr lang="ru-RU" sz="1400" dirty="0"/>
              <a:t>МОБИЛЬНОСТИ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214587" y="4011343"/>
            <a:ext cx="1917085" cy="100024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ТЫ -</a:t>
            </a:r>
          </a:p>
          <a:p>
            <a:pPr algn="ctr"/>
            <a:r>
              <a:rPr lang="ru-RU" dirty="0"/>
              <a:t>ПЕШЕХОД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241874" y="5497690"/>
            <a:ext cx="1917085" cy="100024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ТЫ -</a:t>
            </a:r>
          </a:p>
          <a:p>
            <a:pPr algn="ctr"/>
            <a:r>
              <a:rPr lang="ru-RU" dirty="0"/>
              <a:t>ВЕЛОСИПЕДИСТ</a:t>
            </a:r>
          </a:p>
        </p:txBody>
      </p:sp>
      <p:sp>
        <p:nvSpPr>
          <p:cNvPr id="36" name="Скругленный прямоугольник 35">
            <a:hlinkClick r:id="rId25" action="ppaction://hlinksldjump"/>
          </p:cNvPr>
          <p:cNvSpPr/>
          <p:nvPr/>
        </p:nvSpPr>
        <p:spPr>
          <a:xfrm>
            <a:off x="6964108" y="1011547"/>
            <a:ext cx="1426083" cy="12706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/>
              <a:t>4</a:t>
            </a:r>
          </a:p>
        </p:txBody>
      </p:sp>
      <p:sp>
        <p:nvSpPr>
          <p:cNvPr id="37" name="Скругленный прямоугольник 36">
            <a:hlinkClick r:id="rId6" action="ppaction://hlinksldjump"/>
          </p:cNvPr>
          <p:cNvSpPr/>
          <p:nvPr/>
        </p:nvSpPr>
        <p:spPr>
          <a:xfrm>
            <a:off x="8545258" y="1011547"/>
            <a:ext cx="1426083" cy="12706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28889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phonoteka.top/uploads/posts/2022-02/1643978916_78-phonoteka-org-p-fon-dlya-prezentatsii-doroga-7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22000" b="28192"/>
          <a:stretch/>
        </p:blipFill>
        <p:spPr bwMode="auto">
          <a:xfrm>
            <a:off x="0" y="19078"/>
            <a:ext cx="12192000" cy="6838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4736" y="1792827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3600" u="sng" dirty="0"/>
          </a:p>
          <a:p>
            <a:pPr marL="0" indent="0">
              <a:buNone/>
            </a:pPr>
            <a:r>
              <a:rPr lang="ru-RU" sz="3600" u="sng" dirty="0"/>
              <a:t>Отгадайте загадку:</a:t>
            </a:r>
          </a:p>
          <a:p>
            <a:pPr marL="0" indent="0">
              <a:buNone/>
            </a:pPr>
            <a:r>
              <a:rPr lang="ru-RU" sz="3600" dirty="0"/>
              <a:t>Под этим знаком, как ни странно,</a:t>
            </a:r>
            <a:br>
              <a:rPr lang="ru-RU" sz="3600" dirty="0"/>
            </a:br>
            <a:r>
              <a:rPr lang="ru-RU" sz="3600" dirty="0"/>
              <a:t>Все ждут чего-то постоянно.</a:t>
            </a:r>
            <a:br>
              <a:rPr lang="ru-RU" sz="3600" dirty="0"/>
            </a:br>
            <a:r>
              <a:rPr lang="ru-RU" sz="3600" dirty="0"/>
              <a:t>Кто-то сидя, кто-то стоя…</a:t>
            </a:r>
            <a:br>
              <a:rPr lang="ru-RU" sz="3600" dirty="0"/>
            </a:br>
            <a:r>
              <a:rPr lang="ru-RU" sz="3600" dirty="0"/>
              <a:t>Что за место здесь такое?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4747" y="322369"/>
            <a:ext cx="3876045" cy="116716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/>
              <a:t>ДОРОЖНЫЕ</a:t>
            </a:r>
          </a:p>
          <a:p>
            <a:pPr algn="ctr"/>
            <a:r>
              <a:rPr lang="ru-RU" sz="2800" dirty="0"/>
              <a:t>ЗНАКИ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7335558" y="497041"/>
            <a:ext cx="3984714" cy="5516595"/>
            <a:chOff x="7262406" y="222721"/>
            <a:chExt cx="3984714" cy="5516595"/>
          </a:xfrm>
        </p:grpSpPr>
        <p:pic>
          <p:nvPicPr>
            <p:cNvPr id="7" name="Picture 4" descr="https://chemic-shop.ru/wp-content/uploads/9/0/e/90ec7a60226a4b2fdefcea997fe4af77.jpe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2406" y="222721"/>
              <a:ext cx="3984714" cy="53129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Прямоугольник 5"/>
            <p:cNvSpPr/>
            <p:nvPr/>
          </p:nvSpPr>
          <p:spPr>
            <a:xfrm>
              <a:off x="7962410" y="5172388"/>
              <a:ext cx="2813304" cy="56692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Автобусная остановка</a:t>
              </a:r>
            </a:p>
          </p:txBody>
        </p:sp>
      </p:grpSp>
      <p:pic>
        <p:nvPicPr>
          <p:cNvPr id="10" name="Picture 2" descr="https://66sad.ru/upload/iblock/93d/93db4624902d4dd30724729a5949dc64.jpg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7" t="14381" r="15479" b="16216"/>
          <a:stretch/>
        </p:blipFill>
        <p:spPr bwMode="auto">
          <a:xfrm>
            <a:off x="11070336" y="5789306"/>
            <a:ext cx="1000294" cy="997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752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phonoteka.top/uploads/posts/2022-02/1643978916_78-phonoteka-org-p-fon-dlya-prezentatsii-doroga-7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22000" b="28192"/>
          <a:stretch/>
        </p:blipFill>
        <p:spPr bwMode="auto">
          <a:xfrm>
            <a:off x="0" y="19078"/>
            <a:ext cx="12192000" cy="6838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4736" y="1792827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3600" u="sng" dirty="0"/>
          </a:p>
          <a:p>
            <a:pPr marL="0" indent="0">
              <a:buNone/>
            </a:pPr>
            <a:r>
              <a:rPr lang="ru-RU" sz="3600" u="sng" dirty="0"/>
              <a:t>Отгадайте загадку:</a:t>
            </a:r>
          </a:p>
          <a:p>
            <a:pPr marL="0" indent="0">
              <a:buNone/>
            </a:pPr>
            <a:r>
              <a:rPr lang="ru-RU" sz="3600" dirty="0"/>
              <a:t>Красный круг, а в нем мой друг,</a:t>
            </a:r>
            <a:br>
              <a:rPr lang="ru-RU" sz="3600" dirty="0"/>
            </a:br>
            <a:r>
              <a:rPr lang="ru-RU" sz="3600" dirty="0"/>
              <a:t>Быстрый друг - велосипед.</a:t>
            </a:r>
            <a:br>
              <a:rPr lang="ru-RU" sz="3600" dirty="0"/>
            </a:br>
            <a:r>
              <a:rPr lang="ru-RU" sz="3600" dirty="0"/>
              <a:t>Знак гласит: здесь и вокруг</a:t>
            </a:r>
            <a:br>
              <a:rPr lang="ru-RU" sz="3600" dirty="0"/>
            </a:br>
            <a:r>
              <a:rPr lang="ru-RU" sz="3600" dirty="0"/>
              <a:t>На велосипеде проезда нет.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4747" y="322369"/>
            <a:ext cx="3876045" cy="116716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/>
              <a:t>ДОРОЖНЫЕ</a:t>
            </a:r>
          </a:p>
          <a:p>
            <a:pPr algn="ctr"/>
            <a:r>
              <a:rPr lang="ru-RU" sz="2800" dirty="0"/>
              <a:t>ЗНАКИ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7260336" y="1455841"/>
            <a:ext cx="3990866" cy="4557795"/>
            <a:chOff x="7260336" y="1455841"/>
            <a:chExt cx="3990866" cy="4557795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8035562" y="5446708"/>
              <a:ext cx="2813304" cy="56692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Езда на велосипеде</a:t>
              </a:r>
            </a:p>
            <a:p>
              <a:pPr algn="ctr"/>
              <a:r>
                <a:rPr lang="ru-RU" dirty="0"/>
                <a:t>запрещена</a:t>
              </a:r>
            </a:p>
          </p:txBody>
        </p:sp>
        <p:pic>
          <p:nvPicPr>
            <p:cNvPr id="8194" name="Picture 2" descr="https://avatars.mds.yandex.net/i?id=c067d399b1c1f26a3ee46c71f08b98569d8e777d-7014788-images-thumbs&amp;n=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0336" y="1455841"/>
              <a:ext cx="3990866" cy="39908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Picture 2" descr="https://66sad.ru/upload/iblock/93d/93db4624902d4dd30724729a5949dc64.jpg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7" t="14381" r="15479" b="16216"/>
          <a:stretch/>
        </p:blipFill>
        <p:spPr bwMode="auto">
          <a:xfrm>
            <a:off x="11070336" y="5789306"/>
            <a:ext cx="1000294" cy="997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2787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phonoteka.top/uploads/posts/2022-02/1643978916_78-phonoteka-org-p-fon-dlya-prezentatsii-doroga-7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22000" b="28192"/>
          <a:stretch/>
        </p:blipFill>
        <p:spPr bwMode="auto">
          <a:xfrm>
            <a:off x="0" y="19078"/>
            <a:ext cx="12192000" cy="6838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9243" y="1664811"/>
            <a:ext cx="1116787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u="sng" dirty="0"/>
              <a:t>К какой группе знаков относятся эти знаки? Назови их.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4747" y="322369"/>
            <a:ext cx="3876045" cy="116716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/>
              <a:t>ДОРОЖНЫЕ</a:t>
            </a:r>
          </a:p>
          <a:p>
            <a:pPr algn="ctr"/>
            <a:r>
              <a:rPr lang="ru-RU" sz="2800" dirty="0"/>
              <a:t>ЗНАКИ</a:t>
            </a:r>
          </a:p>
        </p:txBody>
      </p:sp>
      <p:pic>
        <p:nvPicPr>
          <p:cNvPr id="11" name="Picture 2" descr="https://i-a.d-cd.net/9lAAAgPEl-A-192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0" t="17131" r="19230" b="17299"/>
          <a:stretch/>
        </p:blipFill>
        <p:spPr bwMode="auto">
          <a:xfrm>
            <a:off x="1020482" y="2524512"/>
            <a:ext cx="2002536" cy="2990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s://cdn2.static1-sima-land.com/items/3332277/0/700-nw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10" t="3889" r="17197" b="4155"/>
          <a:stretch/>
        </p:blipFill>
        <p:spPr bwMode="auto">
          <a:xfrm>
            <a:off x="3515323" y="2516274"/>
            <a:ext cx="2171155" cy="306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https://st39.stpulscen.ru/images/product/389/406/819_bi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179" y="2524512"/>
            <a:ext cx="2034003" cy="3045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https://auto.today/media/res/6/5/4/3/8/65438.pvlsnc.1280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24" r="34526"/>
          <a:stretch/>
        </p:blipFill>
        <p:spPr bwMode="auto">
          <a:xfrm>
            <a:off x="8699487" y="2524512"/>
            <a:ext cx="2044713" cy="3076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8699487" y="5685407"/>
            <a:ext cx="2159998" cy="66148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ТЕХНИЧЕСКОЕ ОБСЛУЖИВАНИЕ АВТОМОБИЛЯ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020482" y="5693148"/>
            <a:ext cx="2159998" cy="66148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БОЛЬНИЦА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547029" y="5685407"/>
            <a:ext cx="2159998" cy="66148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ПУНКТ ПИТАНИЯ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242563" y="5685407"/>
            <a:ext cx="2159998" cy="66148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КЕМПИНГ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7894578" y="322368"/>
            <a:ext cx="3270245" cy="1167167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ЗНАКИ СЕРВИСА</a:t>
            </a:r>
          </a:p>
        </p:txBody>
      </p:sp>
      <p:pic>
        <p:nvPicPr>
          <p:cNvPr id="21" name="Picture 2" descr="https://66sad.ru/upload/iblock/93d/93db4624902d4dd30724729a5949dc64.jpg">
            <a:hlinkClick r:id="rId7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7" t="14381" r="15479" b="16216"/>
          <a:stretch/>
        </p:blipFill>
        <p:spPr bwMode="auto">
          <a:xfrm>
            <a:off x="11070336" y="5789306"/>
            <a:ext cx="1000294" cy="997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2352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phonoteka.top/uploads/posts/2022-02/1643978916_78-phonoteka-org-p-fon-dlya-prezentatsii-doroga-7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22000" b="28192"/>
          <a:stretch/>
        </p:blipFill>
        <p:spPr bwMode="auto">
          <a:xfrm>
            <a:off x="0" y="19078"/>
            <a:ext cx="12192000" cy="6838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9243" y="1664811"/>
            <a:ext cx="1116787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u="sng" dirty="0"/>
              <a:t>К какой группе знаков относятся эти знаки? Назови их.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4747" y="322369"/>
            <a:ext cx="3876045" cy="116716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/>
              <a:t>ДОРОЖНЫЕ</a:t>
            </a:r>
          </a:p>
          <a:p>
            <a:pPr algn="ctr"/>
            <a:r>
              <a:rPr lang="ru-RU" sz="2800" dirty="0"/>
              <a:t>ЗНАКИ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8734561" y="5693148"/>
            <a:ext cx="2159998" cy="66148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ДЕТИ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020482" y="5693148"/>
            <a:ext cx="2159998" cy="66148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ПЕШЕХОДНЫЙ </a:t>
            </a:r>
          </a:p>
          <a:p>
            <a:pPr algn="ctr"/>
            <a:r>
              <a:rPr lang="ru-RU" dirty="0"/>
              <a:t>ПЕРЕХОД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547029" y="5685407"/>
            <a:ext cx="2159998" cy="66148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ПРОЧИЕ ОПАСНОСТИ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242563" y="5685407"/>
            <a:ext cx="2159998" cy="66148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КЕМПИНГ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7470648" y="322369"/>
            <a:ext cx="3648455" cy="1167167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ПРЕДУПРЕЖДАЮЩИЕ ЗНАКИ</a:t>
            </a:r>
          </a:p>
        </p:txBody>
      </p:sp>
      <p:pic>
        <p:nvPicPr>
          <p:cNvPr id="19" name="Picture 12" descr="https://ic.pics.livejournal.com/erika_nova/67627932/13027/13027_60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007" y="3181523"/>
            <a:ext cx="2301885" cy="1975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4" descr="https://printfiles.ru/files/uploads/raspechatat/dorozhnye-znaki/peshekhodnyj-perekhod-krasnyj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9" t="8044" r="6805" b="38742"/>
          <a:stretch/>
        </p:blipFill>
        <p:spPr bwMode="auto">
          <a:xfrm>
            <a:off x="824093" y="3181377"/>
            <a:ext cx="2335535" cy="2054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6" descr="https://static.orgpage.ru/newsphotos/18/187509271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250" y="3181377"/>
            <a:ext cx="2427750" cy="202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0" descr="https://avatars.mds.yandex.net/i?id=7b7c84335073aafc818e5eee317e35b4-5878053-images-thumbs&amp;n=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563" y="3181377"/>
            <a:ext cx="2227208" cy="195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ttps://66sad.ru/upload/iblock/93d/93db4624902d4dd30724729a5949dc64.jpg">
            <a:hlinkClick r:id="rId7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7" t="14381" r="15479" b="16216"/>
          <a:stretch/>
        </p:blipFill>
        <p:spPr bwMode="auto">
          <a:xfrm>
            <a:off x="11070336" y="5789306"/>
            <a:ext cx="1000294" cy="997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534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phonoteka.top/uploads/posts/2022-02/1643978916_78-phonoteka-org-p-fon-dlya-prezentatsii-doroga-7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22000" b="28192"/>
          <a:stretch/>
        </p:blipFill>
        <p:spPr bwMode="auto">
          <a:xfrm>
            <a:off x="0" y="19078"/>
            <a:ext cx="12192000" cy="6838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10651" y="1637379"/>
            <a:ext cx="1116787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u="sng" dirty="0"/>
              <a:t>Какой знак лишний? Почему?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4747" y="322369"/>
            <a:ext cx="3876045" cy="116716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/>
              <a:t>ДОРОЖНЫЕ</a:t>
            </a:r>
          </a:p>
          <a:p>
            <a:pPr algn="ctr"/>
            <a:r>
              <a:rPr lang="ru-RU" sz="2800" dirty="0"/>
              <a:t>ЗНАКИ</a:t>
            </a:r>
          </a:p>
        </p:txBody>
      </p:sp>
      <p:pic>
        <p:nvPicPr>
          <p:cNvPr id="14" name="Picture 2" descr="https://66sad.ru/upload/iblock/93d/93db4624902d4dd30724729a5949dc64.jpg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7" t="14381" r="15479" b="16216"/>
          <a:stretch/>
        </p:blipFill>
        <p:spPr bwMode="auto">
          <a:xfrm>
            <a:off x="11070336" y="5789306"/>
            <a:ext cx="1000294" cy="997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4033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phonoteka.top/uploads/posts/2022-02/1643978916_78-phonoteka-org-p-fon-dlya-prezentatsii-doroga-7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22000" b="28192"/>
          <a:stretch/>
        </p:blipFill>
        <p:spPr bwMode="auto">
          <a:xfrm>
            <a:off x="0" y="19078"/>
            <a:ext cx="12192000" cy="6838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10651" y="1637379"/>
            <a:ext cx="1116787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u="sng" dirty="0"/>
              <a:t>Какой знак лишний? Почему?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4747" y="322369"/>
            <a:ext cx="3876045" cy="116716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/>
              <a:t>ДОРОЖНЫЕ</a:t>
            </a:r>
          </a:p>
          <a:p>
            <a:pPr algn="ctr"/>
            <a:r>
              <a:rPr lang="ru-RU" sz="2800" dirty="0"/>
              <a:t>ЗНАКИ</a:t>
            </a:r>
          </a:p>
        </p:txBody>
      </p:sp>
      <p:pic>
        <p:nvPicPr>
          <p:cNvPr id="6" name="Picture 2" descr="https://66sad.ru/upload/iblock/93d/93db4624902d4dd30724729a5949dc64.jpg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7" t="14381" r="15479" b="16216"/>
          <a:stretch/>
        </p:blipFill>
        <p:spPr bwMode="auto">
          <a:xfrm>
            <a:off x="11070336" y="5789306"/>
            <a:ext cx="1000294" cy="997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10201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7196</TotalTime>
  <Words>735</Words>
  <Application>Microsoft Office PowerPoint</Application>
  <PresentationFormat>Широкоэкранный</PresentationFormat>
  <Paragraphs>206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Тема Office</vt:lpstr>
      <vt:lpstr>Интерактивная игра  «Дорожный калейдоскоп»</vt:lpstr>
      <vt:lpstr>Правила игры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Интерактивная игра  «Средства индивидуальной мобильности»</dc:title>
  <dc:creator>Cab18</dc:creator>
  <cp:lastModifiedBy>Пользователь</cp:lastModifiedBy>
  <cp:revision>35</cp:revision>
  <dcterms:created xsi:type="dcterms:W3CDTF">2023-11-03T08:19:58Z</dcterms:created>
  <dcterms:modified xsi:type="dcterms:W3CDTF">2024-12-27T04:32:50Z</dcterms:modified>
</cp:coreProperties>
</file>