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36" r:id="rId2"/>
    <p:sldId id="256" r:id="rId3"/>
    <p:sldId id="258" r:id="rId4"/>
    <p:sldId id="263" r:id="rId5"/>
    <p:sldId id="257" r:id="rId6"/>
    <p:sldId id="267" r:id="rId7"/>
    <p:sldId id="268" r:id="rId8"/>
    <p:sldId id="269" r:id="rId9"/>
    <p:sldId id="270" r:id="rId10"/>
    <p:sldId id="27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AB858C-B157-409E-A625-4DBDC50DFAAD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5D5E94-0C85-4EF2-9E67-9EC3A3EB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1E34-CFA5-4AE6-9093-FBB00E634BC5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2985-C5E6-4ECC-8A32-1C8AA039E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D3F3-04B8-4B7F-8F34-BD6D08EED1A1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8DC5-17B5-4AB9-A459-2E03A8F72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AA5F-AD24-4DD6-AA23-33540035B94B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946C-95A0-4EF8-A952-8E313C613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4994-209E-44D0-A9A8-3E2995B34239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DDA0-5BE7-4408-A632-F1B784C5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884D-094B-4E5A-B612-2C9C5549F033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B431-5C60-40B4-870D-6066AEE9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96F4-DED6-4D4C-8568-61DE701623F8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B6B8-9664-4400-AB05-65CE2D6D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165C-3879-4608-B7E8-674B3E27A60E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5ECC-CC16-48A4-AA96-0E405730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529-858F-4BC7-8DDF-C7B7A091C64E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4FC-A3EE-4E5C-B916-C0703E78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71EE-6A8D-41C8-8A14-1BC72D45C318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5523-ECD2-4ADD-9770-B3E1122B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A6E7-EF95-4670-8099-CF5294050320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5FE-D45D-4F8B-9819-39831E2F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F9A1-0B71-4F95-8CFB-A670A55CF035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3FA0-AEE1-44EC-8506-9663FF18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1CFA5-49DD-435E-8966-D8F3723DC283}" type="datetime1">
              <a:rPr lang="ru-RU" smtClean="0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Краснова Т. В., учитель нач. классов. СОШ№3 г. Козловка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7ECA5-8D3C-47E4-A735-22897D5F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lib.ru/go?url=https%3A%2F%2Fwww.livelib.ru%2Fbook%2F1002717145" TargetMode="External"/><Relationship Id="rId7" Type="http://schemas.openxmlformats.org/officeDocument/2006/relationships/hyperlink" Target="https://www.livelib.ru/go/http%3A/%252Fwww.papmambook.ru/" TargetMode="External"/><Relationship Id="rId2" Type="http://schemas.openxmlformats.org/officeDocument/2006/relationships/hyperlink" Target="https://www.livelib.ru/go?url=https%3A%2F%2Fwww.livelib.ru%2Fbook%2F10028148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lib.ru/go?url=https%3A%2F%2Fwww.livelib.ru%2Fbook%2F1001559568" TargetMode="External"/><Relationship Id="rId5" Type="http://schemas.openxmlformats.org/officeDocument/2006/relationships/hyperlink" Target="https://www.livelib.ru/go/https%3A/%252Fmel.fm/chto-pochitat/1984720-otryvok" TargetMode="External"/><Relationship Id="rId4" Type="http://schemas.openxmlformats.org/officeDocument/2006/relationships/hyperlink" Target="https://www.livelib.ru/go?url=https%3A%2F%2Fwww.livelib.ru%2Fbook%2F10014749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B643-0D97-3C7B-1953-2B031593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E4B0B914-6FE4-FAB3-544C-D592688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4" y="853124"/>
            <a:ext cx="2376264" cy="9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B5D2F4-FDE4-4D73-8C4F-94DB2FC03F97}"/>
              </a:ext>
            </a:extLst>
          </p:cNvPr>
          <p:cNvSpPr/>
          <p:nvPr/>
        </p:nvSpPr>
        <p:spPr>
          <a:xfrm>
            <a:off x="2388015" y="232996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DD537-57AB-9FBA-90B6-B66944F3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0" y="692696"/>
            <a:ext cx="5372008" cy="5976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4B92B-405D-5B00-1B81-5C6FA685FBA8}"/>
              </a:ext>
            </a:extLst>
          </p:cNvPr>
          <p:cNvSpPr txBox="1"/>
          <p:nvPr/>
        </p:nvSpPr>
        <p:spPr>
          <a:xfrm>
            <a:off x="179512" y="2194356"/>
            <a:ext cx="341296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70C0"/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</a:t>
            </a:r>
            <a:r>
              <a:rPr lang="ru-RU" sz="21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6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3D019-A12C-0968-B8E3-5111B668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58E95D52-FD17-FBC5-2805-0CF3CD7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8" y="836712"/>
            <a:ext cx="4672540" cy="51423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Выделить время на чтение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br>
              <a:rPr lang="ru-RU" sz="3200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/>
              <a:t> В расписании ребёнка должно быть время, когда он находится дома, но при этом не занят уроками, не играет и не смотрит телевизор. 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>
            <a:extLst>
              <a:ext uri="{FF2B5EF4-FFF2-40B4-BE49-F238E27FC236}">
                <a16:creationId xmlns:a16="http://schemas.microsoft.com/office/drawing/2014/main" id="{D84C8B3C-196C-20E5-8448-AFBA54659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  <p:extLst>
      <p:ext uri="{BB962C8B-B14F-4D97-AF65-F5344CB8AC3E}">
        <p14:creationId xmlns:p14="http://schemas.microsoft.com/office/powerpoint/2010/main" val="22745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8d86d852f7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4000504"/>
            <a:ext cx="3000396" cy="2567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8286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D60093"/>
                </a:solidFill>
                <a:latin typeface="+mj-lt"/>
              </a:rPr>
              <a:t>	Если вы хотите, чтобы ребенок читал, надо, чтобы рядом с ним был читающий</a:t>
            </a:r>
            <a:r>
              <a:rPr lang="ru-RU" sz="2800" b="1" i="1" dirty="0">
                <a:solidFill>
                  <a:srgbClr val="D60093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D60093"/>
                </a:solidFill>
                <a:latin typeface="+mj-lt"/>
              </a:rPr>
              <a:t>родитель, а еще лучше – читающий </a:t>
            </a:r>
            <a:r>
              <a:rPr lang="ru-RU" sz="2800" b="1" i="1" dirty="0">
                <a:solidFill>
                  <a:srgbClr val="D60093"/>
                </a:solidFill>
                <a:latin typeface="+mj-lt"/>
              </a:rPr>
              <a:t>вместе </a:t>
            </a:r>
            <a:r>
              <a:rPr lang="ru-RU" sz="2800" b="1" dirty="0">
                <a:solidFill>
                  <a:srgbClr val="D60093"/>
                </a:solidFill>
                <a:latin typeface="+mj-lt"/>
              </a:rPr>
              <a:t>с ребенком родитель. 	Пусть дети видят, как Вы сами читаете с удовольствием: цитируйте, смейтесь, заучивайте отрывки, делитесь прочитанным. Этот пример может стать заразительным для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bb5c956a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4214818"/>
            <a:ext cx="2441432" cy="2326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877" y="980728"/>
            <a:ext cx="8358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ru-RU" sz="2800" b="1" dirty="0">
                <a:solidFill>
                  <a:srgbClr val="D60093"/>
                </a:solidFill>
                <a:latin typeface="+mj-lt"/>
              </a:rPr>
              <a:t>Разговаривайте о прочитанном так, чтобы ребенок </a:t>
            </a:r>
            <a:r>
              <a:rPr lang="ru-RU" sz="2800" b="1" dirty="0">
                <a:solidFill>
                  <a:srgbClr val="D60093"/>
                </a:solidFill>
                <a:latin typeface="+mn-lt"/>
              </a:rPr>
              <a:t>чувствовал</a:t>
            </a:r>
            <a:r>
              <a:rPr lang="ru-RU" sz="2800" b="1" dirty="0">
                <a:solidFill>
                  <a:srgbClr val="D60093"/>
                </a:solidFill>
                <a:latin typeface="+mj-lt"/>
              </a:rPr>
              <a:t> себя умным и понятливым. Чаще хвалите его за сообразительность и старанье</a:t>
            </a:r>
            <a:r>
              <a:rPr lang="ru-RU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D60093"/>
                </a:solidFill>
              </a:rPr>
              <a:t>Любовь к книге у ребенка проявляется, в первую очередь, через слушание.</a:t>
            </a:r>
          </a:p>
          <a:p>
            <a:pPr algn="ctr"/>
            <a:r>
              <a:rPr lang="ru-RU" sz="2400" b="1" dirty="0">
                <a:solidFill>
                  <a:srgbClr val="D60093"/>
                </a:solidFill>
              </a:rPr>
              <a:t> Чем ярче и выразительнее интонации взрослых во время чтения, тем больше будет интерес ребенка к книге.</a:t>
            </a:r>
            <a:endParaRPr lang="ru-RU" sz="2400" b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31840" y="1627059"/>
            <a:ext cx="153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71F04-BEC2-39BA-6B9B-030A4D5D9356}"/>
              </a:ext>
            </a:extLst>
          </p:cNvPr>
          <p:cNvSpPr txBox="1"/>
          <p:nvPr/>
        </p:nvSpPr>
        <p:spPr>
          <a:xfrm>
            <a:off x="53752" y="801821"/>
            <a:ext cx="903649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u="sng" dirty="0">
                <a:solidFill>
                  <a:srgbClr val="D60093"/>
                </a:solidFill>
                <a:effectLst/>
                <a:latin typeface="Source Sans Pro" panose="020F0502020204030204" pitchFamily="34" charset="0"/>
              </a:rPr>
              <a:t>Что ещё почитать про детское чтение:</a:t>
            </a:r>
            <a:br>
              <a:rPr lang="ru-RU" sz="3200" u="sng" dirty="0">
                <a:solidFill>
                  <a:srgbClr val="D60093"/>
                </a:solidFill>
              </a:rPr>
            </a:br>
            <a:br>
              <a:rPr lang="ru-RU" sz="2400" b="1" i="0" u="sng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</a:br>
            <a:r>
              <a:rPr lang="ru-RU" sz="2000" b="1" i="0" u="sng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М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арина </a:t>
            </a:r>
            <a:r>
              <a:rPr lang="ru-RU" sz="2000" b="1" i="0" dirty="0" err="1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Аромштам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</a:t>
            </a:r>
            <a:r>
              <a:rPr lang="ru-RU" sz="2000" b="1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2"/>
              </a:rPr>
              <a:t>«Читать!»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— книга, которая даст родителям ответы на многие вопросы.</a:t>
            </a:r>
          </a:p>
          <a:p>
            <a:pPr algn="ctr"/>
            <a:br>
              <a:rPr lang="ru-RU" sz="2000" dirty="0"/>
            </a:b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Юлия Кузнецова </a:t>
            </a:r>
            <a:r>
              <a:rPr lang="ru-RU" sz="2000" b="1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3"/>
              </a:rPr>
              <a:t>«</a:t>
            </a:r>
            <a:r>
              <a:rPr lang="ru-RU" sz="2000" b="1" i="0" u="none" strike="noStrike" dirty="0" err="1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3"/>
              </a:rPr>
              <a:t>Расчитайка</a:t>
            </a:r>
            <a:r>
              <a:rPr lang="ru-RU" sz="2000" b="1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3"/>
              </a:rPr>
              <a:t>. Как помочь ребёнку полюбить чтение»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— книга о том, как родителям помочь детям полюбить книги.</a:t>
            </a:r>
          </a:p>
          <a:p>
            <a:pPr algn="ctr"/>
            <a:br>
              <a:rPr lang="ru-RU" sz="2000" dirty="0"/>
            </a:br>
            <a:r>
              <a:rPr lang="ru-RU" sz="2000" b="1" i="0" dirty="0" err="1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Эйдан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 Чамберс </a:t>
            </a:r>
            <a:r>
              <a:rPr lang="ru-RU" sz="2000" b="0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4"/>
              </a:rPr>
              <a:t>«Расскажи. Читаем, думаем, обсуждаем»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— автор рассказывает, как общаться с детьми по книгам. Какие вопросы можно задавать детям, чтобы они рассказали о прочитанном и при этом не чувствовали, что их экзаменуют (отрывок из книги </a:t>
            </a:r>
            <a:r>
              <a:rPr lang="ru-RU" sz="2000" b="0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5"/>
              </a:rPr>
              <a:t>читайте здесь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).</a:t>
            </a:r>
            <a:br>
              <a:rPr lang="ru-RU" sz="2000" dirty="0"/>
            </a:b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Даниэль </a:t>
            </a:r>
            <a:r>
              <a:rPr lang="ru-RU" sz="2000" b="1" i="0" dirty="0" err="1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Пеннак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</a:t>
            </a:r>
            <a:r>
              <a:rPr lang="ru-RU" sz="2000" b="1" i="0" u="none" strike="noStrike" dirty="0">
                <a:solidFill>
                  <a:srgbClr val="3E99ED"/>
                </a:solidFill>
                <a:effectLst/>
                <a:latin typeface="Source Sans Pro" panose="020F0502020204030204" pitchFamily="34" charset="0"/>
                <a:hlinkClick r:id="rId6"/>
              </a:rPr>
              <a:t>«Как роман»</a:t>
            </a:r>
            <a:r>
              <a:rPr lang="ru-RU" sz="2000" b="1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— для родителей, которые переживает, что их ребёнок не читает.</a:t>
            </a:r>
            <a:br>
              <a:rPr lang="ru-RU" sz="2000" dirty="0"/>
            </a:br>
            <a:r>
              <a:rPr lang="ru-RU" sz="2000" b="1" i="0" u="none" strike="noStrike" dirty="0" err="1">
                <a:effectLst/>
                <a:latin typeface="Source Sans Pro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Папмамбук</a:t>
            </a:r>
            <a:r>
              <a:rPr lang="ru-RU" sz="2000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 — отличный сайт с полезными материалами про детское чтение</a:t>
            </a:r>
            <a:r>
              <a:rPr lang="ru-RU" b="0" i="0" dirty="0">
                <a:solidFill>
                  <a:srgbClr val="252626"/>
                </a:solidFill>
                <a:effectLst/>
                <a:latin typeface="Source Sans Pro" panose="020F050202020403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7709" y="5286375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7312" y="2071678"/>
            <a:ext cx="63498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Как привить ребёнку</a:t>
            </a:r>
          </a:p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любовь к чтению?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5f8350820dd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500438"/>
            <a:ext cx="409911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cb2637210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2251348" cy="2071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E5DE5-A3DE-B17E-D6A6-023EC576B72F}"/>
              </a:ext>
            </a:extLst>
          </p:cNvPr>
          <p:cNvSpPr txBox="1"/>
          <p:nvPr/>
        </p:nvSpPr>
        <p:spPr>
          <a:xfrm>
            <a:off x="1698756" y="1089898"/>
            <a:ext cx="72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Послушайте, папы, послушайте, мамы,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Доверьтесь совету, не будьте упрямы!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Ведь это кощунство, ведь это обман,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Когда вместо книги — телеэкран!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И утро, и вечер, недели подряд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Сидят ваши дети и в ящик глядят.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Жуют, в телевизор засунувши нос,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И их усыпляет </a:t>
            </a:r>
            <a:r>
              <a:rPr lang="ru-RU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телегипноз</a:t>
            </a:r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Они не играют, они не шалят,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indent="44958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Они не похожи на прежних ребят.</a:t>
            </a:r>
            <a:endParaRPr lang="ru-RU" sz="2800" b="1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0e9cb8761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429000"/>
            <a:ext cx="2254679" cy="2749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110803"/>
            <a:ext cx="7790033" cy="1908215"/>
          </a:xfrm>
          <a:prstGeom prst="rect">
            <a:avLst/>
          </a:prstGeom>
          <a:noFill/>
          <a:ln>
            <a:solidFill>
              <a:srgbClr val="D6009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Ошибки, которые отобьют у ребёнка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интерес к чтению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284984"/>
            <a:ext cx="54908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1.</a:t>
            </a:r>
            <a:r>
              <a:rPr lang="ru-RU" sz="2800" b="1" dirty="0">
                <a:solidFill>
                  <a:srgbClr val="D60093"/>
                </a:solidFill>
                <a:latin typeface="+mj-lt"/>
              </a:rPr>
              <a:t> </a:t>
            </a:r>
            <a:r>
              <a:rPr lang="ru-RU" sz="2800" b="1" dirty="0"/>
              <a:t>Начинать слишком рано;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2. Читать вслух невнятно;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3. Давить психологически.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419872" y="644211"/>
            <a:ext cx="5112568" cy="514237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родителям!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</a:rPr>
              <a:t>Начать в раннем детстве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Читать вслух сказки и стихи, покупать </a:t>
            </a:r>
            <a:r>
              <a:rPr lang="ru-RU" sz="3200" dirty="0" err="1"/>
              <a:t>толстостраничные</a:t>
            </a:r>
            <a:r>
              <a:rPr lang="ru-RU" sz="3200" dirty="0"/>
              <a:t> книжки-игрушки, кубики с буквами</a:t>
            </a:r>
            <a:r>
              <a:rPr lang="ru-RU" dirty="0"/>
              <a:t>. 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8393-773C-BA83-351E-C7185636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0D3DBC7-9571-BCFD-6A21-B3E12C74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8" y="836712"/>
            <a:ext cx="4672540" cy="51423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Обсуждать прочитанное</a:t>
            </a:r>
            <a:r>
              <a:rPr lang="ru-RU" sz="3200" dirty="0"/>
              <a:t>.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 Можно спросить, какие чувства вызвали у ребёнка события книги, почему персонажи попали в ту или иную ситуацию</a:t>
            </a:r>
            <a:r>
              <a:rPr lang="ru-RU" dirty="0"/>
              <a:t>. 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>
            <a:extLst>
              <a:ext uri="{FF2B5EF4-FFF2-40B4-BE49-F238E27FC236}">
                <a16:creationId xmlns:a16="http://schemas.microsoft.com/office/drawing/2014/main" id="{AA66D224-3416-FD55-0F31-15F0DF431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  <p:extLst>
      <p:ext uri="{BB962C8B-B14F-4D97-AF65-F5344CB8AC3E}">
        <p14:creationId xmlns:p14="http://schemas.microsoft.com/office/powerpoint/2010/main" val="23679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873F-A212-947A-B409-7A12EA7F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234C4759-5585-2347-C640-1E031620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8" y="836712"/>
            <a:ext cx="4672540" cy="51423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Читать ребёнку вслух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br>
              <a:rPr lang="ru-RU" sz="3600" dirty="0">
                <a:solidFill>
                  <a:srgbClr val="FF0000"/>
                </a:solidFill>
              </a:rPr>
            </a:b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200" dirty="0"/>
              <a:t>Читать с выражением, менять тональность и громкость голоса, чтобы картинки из книги буквально оживали в воображении ребёнка.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>
            <a:extLst>
              <a:ext uri="{FF2B5EF4-FFF2-40B4-BE49-F238E27FC236}">
                <a16:creationId xmlns:a16="http://schemas.microsoft.com/office/drawing/2014/main" id="{96B0FC7C-B924-64B9-FAB2-3F30664D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  <p:extLst>
      <p:ext uri="{BB962C8B-B14F-4D97-AF65-F5344CB8AC3E}">
        <p14:creationId xmlns:p14="http://schemas.microsoft.com/office/powerpoint/2010/main" val="2739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2F5BD-7808-F081-5219-07C38A9E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BE16561-287B-426B-007A-A5B579C6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8" y="836712"/>
            <a:ext cx="4672540" cy="51423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Завести семейную традицию вечернего чтения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200" dirty="0"/>
              <a:t>Совместным чтением можно открывать для ребёнка интересный и красочный литературный мир.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>
            <a:extLst>
              <a:ext uri="{FF2B5EF4-FFF2-40B4-BE49-F238E27FC236}">
                <a16:creationId xmlns:a16="http://schemas.microsoft.com/office/drawing/2014/main" id="{C3B7BE41-5526-15CD-48EA-C628CB621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  <p:extLst>
      <p:ext uri="{BB962C8B-B14F-4D97-AF65-F5344CB8AC3E}">
        <p14:creationId xmlns:p14="http://schemas.microsoft.com/office/powerpoint/2010/main" val="34653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D708-CC20-5875-F8F8-25C95179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7BFAE92D-C8F1-40C9-AAC7-2DA59537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8" y="836712"/>
            <a:ext cx="4672540" cy="514237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Подключить ребёнка к самостоятельному выбору книги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/>
              <a:t> Сходить с ним в детскую библиотеку или книжный магазин и предоставить ему самому сделать выбор</a:t>
            </a:r>
            <a:r>
              <a:rPr lang="ru-RU" dirty="0"/>
              <a:t>.</a:t>
            </a:r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13" name="Содержимое 12" descr="63796b8b0bce.png">
            <a:extLst>
              <a:ext uri="{FF2B5EF4-FFF2-40B4-BE49-F238E27FC236}">
                <a16:creationId xmlns:a16="http://schemas.microsoft.com/office/drawing/2014/main" id="{F19A8041-2DAA-9252-B899-AB17C0CDD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071417"/>
            <a:ext cx="3214710" cy="5142372"/>
          </a:xfrm>
        </p:spPr>
      </p:pic>
    </p:spTree>
    <p:extLst>
      <p:ext uri="{BB962C8B-B14F-4D97-AF65-F5344CB8AC3E}">
        <p14:creationId xmlns:p14="http://schemas.microsoft.com/office/powerpoint/2010/main" val="41635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123</TotalTime>
  <Words>548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Source Sans Pro</vt:lpstr>
      <vt:lpstr>Times New Roman</vt:lpstr>
      <vt:lpstr>Литература 2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родителям!  Начать в раннем детстве.  Читать вслух сказки и стихи, покупать толстостраничные книжки-игрушки, кубики с буквами. </vt:lpstr>
      <vt:lpstr>Обсуждать прочитанное.   Можно спросить, какие чувства вызвали у ребёнка события книги, почему персонажи попали в ту или иную ситуацию. </vt:lpstr>
      <vt:lpstr>Читать ребёнку вслух.   Читать с выражением, менять тональность и громкость голоса, чтобы картинки из книги буквально оживали в воображении ребёнка.</vt:lpstr>
      <vt:lpstr>Завести семейную традицию вечернего чтения.  Совместным чтением можно открывать для ребёнка интересный и красочный литературный мир.</vt:lpstr>
      <vt:lpstr>Подключить ребёнка к самостоятельному выбору книги.  Сходить с ним в детскую библиотеку или книжный магазин и предоставить ему самому сделать выбор.</vt:lpstr>
      <vt:lpstr>Выделить время на чтение.   В расписании ребёнка должно быть время, когда он находится дома, но при этом не занят уроками, не играет и не смотрит телевизор. 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Пользователь</cp:lastModifiedBy>
  <cp:revision>16</cp:revision>
  <dcterms:created xsi:type="dcterms:W3CDTF">2010-06-24T19:15:10Z</dcterms:created>
  <dcterms:modified xsi:type="dcterms:W3CDTF">2025-02-05T03:27:29Z</dcterms:modified>
  <cp:category>шаблоны к Powerpoint</cp:category>
</cp:coreProperties>
</file>