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3" r:id="rId4"/>
    <p:sldId id="264" r:id="rId5"/>
    <p:sldId id="259" r:id="rId6"/>
    <p:sldId id="260" r:id="rId7"/>
    <p:sldId id="261" r:id="rId8"/>
    <p:sldId id="265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109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D7A4FB-E644-4984-9BBD-5F100DB7DC0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9ECA25-0932-41A4-B060-1C21F26A9D7A}" type="pres">
      <dgm:prSet presAssocID="{18D7A4FB-E644-4984-9BBD-5F100DB7DC0A}" presName="linear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B9504EA0-1A69-4B63-8FBD-CA1A4DC18EC1}" type="presOf" srcId="{18D7A4FB-E644-4984-9BBD-5F100DB7DC0A}" destId="{439ECA25-0932-41A4-B060-1C21F26A9D7A}" srcOrd="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698ACD-D83B-44B2-A2BD-7C68D10629CD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A4EBF-C083-4DE9-AAB2-320FED16F9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414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A4EBF-C083-4DE9-AAB2-320FED16F9E8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298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0E3477-F8D3-42E1-9D0E-9FA3A9E39F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BF7AE9A-325C-4395-AF53-0E2D6CAAF5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C839F4-78BB-4441-8086-A4A4AEF88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B935F-15D4-4A74-A2BC-35F583A02A1E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0C63E8-B11C-4E70-B838-7A1C528F2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F45510-4A21-4140-B197-3BA4C93B3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3B2B-7493-4FFC-A620-60C6CD0C93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51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32A5E3-67BC-4FC8-869A-1A12FF09B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AA8E55C-0F44-444D-83AC-8B6A4760D1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54828C-ADBC-4F65-B7E2-B02E12F5A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B935F-15D4-4A74-A2BC-35F583A02A1E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7F5A9A-0EB8-498D-AB77-EE27D9E4B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B053E4-78C5-417E-82AA-B572521A4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3B2B-7493-4FFC-A620-60C6CD0C93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112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3A9BE62-FE47-47B8-B13A-1F2E738497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02CEB9-E2F3-4992-B94E-F73714CD1E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4EC191-B87B-4773-B16E-318F7AC69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B935F-15D4-4A74-A2BC-35F583A02A1E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07BA91-FB17-4CF3-9A45-13C84ABFC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077C1D-C788-4870-9213-4244479EF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3B2B-7493-4FFC-A620-60C6CD0C93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77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1AC9F9-5F69-4CF5-9997-0A069FC2B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A0D870-723F-447E-844A-9730C0D5B4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BE3B44-44D6-47DD-B7D3-EC782D8B4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B935F-15D4-4A74-A2BC-35F583A02A1E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F3D8FD-2454-4B95-A38F-AD8C1E676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DA330A-22AE-40F1-8103-DCE10139C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3B2B-7493-4FFC-A620-60C6CD0C93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786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EDC606-F85B-45A2-944D-645C019E0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EF63C2E-7256-48D7-A8EC-625854AEF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15EEFD-1CE5-42D4-90DE-71FB7C3CC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B935F-15D4-4A74-A2BC-35F583A02A1E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1DA516-1BEF-4C97-9A91-6320AF921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832400-511E-408F-9D8C-3D3791795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3B2B-7493-4FFC-A620-60C6CD0C93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7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D70B5C-05A4-49A9-A9C0-9BDFBD2CE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ABD8E6-FE31-432C-806B-8BC3AC799F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0CB7FB0-4165-4B35-A6B4-CF402D43D1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0758695-ED60-428D-93F3-446318EBB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B935F-15D4-4A74-A2BC-35F583A02A1E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CE6E70-4721-4BD3-8B78-F0E5F7C8B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5FA9947-DD91-4DB9-8736-2ACBBCF9B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3B2B-7493-4FFC-A620-60C6CD0C93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321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516C29-9A15-435E-A047-8C51A5B10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3DCDD86-2033-4774-AF27-38EA7466F8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6E47283-2DFD-40E8-80CC-2F645DF05E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27A9A2A-01AC-41FF-87B2-06318321BE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8E19C47-1B2B-4883-A06A-D3D41FF2E6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FC96419-8181-431D-9732-1F08491C4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B935F-15D4-4A74-A2BC-35F583A02A1E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DCF6E90-4C3C-4311-91ED-7844AD3E2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68B4369-5CD7-4D8E-82BC-EBC0784E4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3B2B-7493-4FFC-A620-60C6CD0C93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636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382A0B-0ECF-41BF-8570-B651B352D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6D4D760-A058-4FA4-867C-FAF485E61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B935F-15D4-4A74-A2BC-35F583A02A1E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D03671B-9D54-40B0-9C55-C10366CBB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5F85E31-A605-4758-B802-DA6B626B0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3B2B-7493-4FFC-A620-60C6CD0C93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703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E06A05E-9694-47D0-8A44-389AC7938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B935F-15D4-4A74-A2BC-35F583A02A1E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175DA4E-7E34-4350-BC68-47C10E86F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3A30182-3474-456B-8B5C-554748E94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3B2B-7493-4FFC-A620-60C6CD0C93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313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8A6BA4-5265-465F-B514-25E0A88FD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05DCD0-8E84-4C28-A8B9-A7B8613804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FFEE110-CA0C-47E7-B8C6-7740D46422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23EFB59-6177-4FE3-8B6E-0A32536EC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B935F-15D4-4A74-A2BC-35F583A02A1E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369BCB-4E5B-4731-8C99-AB7BCA840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BB92ECA-D946-461F-8CE9-92D901FF7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3B2B-7493-4FFC-A620-60C6CD0C93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341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B059E1-4D13-4371-80D4-27C0F0D20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E75D1E4-64A1-4B37-B223-5A717A6B89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EBB2DE0-E5D5-419B-A064-0E2BF07EC8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BE5581-B7F0-41A7-ADB6-15EC30B2D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B935F-15D4-4A74-A2BC-35F583A02A1E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5A3E7B-162B-432B-8F51-5FD99F84D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64A0711-81C1-4C51-B1FE-3214AAB2B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3B2B-7493-4FFC-A620-60C6CD0C93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253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0A0342-5ADB-458A-B9EF-2AD8BC056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5762D3F-FE56-447B-A365-3671DDD7C8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1E4677-65AC-44FD-B400-01956483BB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B935F-15D4-4A74-A2BC-35F583A02A1E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7B8C5-9FBC-4BDB-A49A-404F4DD19C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25F953-07A8-46C8-B941-26B2E692BB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E3B2B-7493-4FFC-A620-60C6CD0C93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438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2AD2C9-7BFB-4F66-9194-F6001AF9A9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9ABA94C-32C0-4EDF-9F23-76E7ECDDA9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Group 1">
            <a:extLst>
              <a:ext uri="{FF2B5EF4-FFF2-40B4-BE49-F238E27FC236}">
                <a16:creationId xmlns:a16="http://schemas.microsoft.com/office/drawing/2014/main" id="{EEA0C67F-2660-4E79-B7D0-6078B1D76916}"/>
              </a:ext>
            </a:extLst>
          </p:cNvPr>
          <p:cNvGrpSpPr>
            <a:grpSpLocks/>
          </p:cNvGrpSpPr>
          <p:nvPr/>
        </p:nvGrpSpPr>
        <p:grpSpPr>
          <a:xfrm>
            <a:off x="317" y="-4340"/>
            <a:ext cx="12191365" cy="6964433"/>
            <a:chOff x="0" y="0"/>
            <a:chExt cx="12096465" cy="6818387"/>
          </a:xfrm>
        </p:grpSpPr>
        <p:pic>
          <p:nvPicPr>
            <p:cNvPr id="5" name="Image 2">
              <a:extLst>
                <a:ext uri="{FF2B5EF4-FFF2-40B4-BE49-F238E27FC236}">
                  <a16:creationId xmlns:a16="http://schemas.microsoft.com/office/drawing/2014/main" id="{0E9719A7-6FAA-47F7-B734-09D267D32DC7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096465" cy="6818387"/>
            </a:xfrm>
            <a:prstGeom prst="rect">
              <a:avLst/>
            </a:prstGeom>
          </p:spPr>
        </p:pic>
        <p:pic>
          <p:nvPicPr>
            <p:cNvPr id="6" name="Image 3">
              <a:extLst>
                <a:ext uri="{FF2B5EF4-FFF2-40B4-BE49-F238E27FC236}">
                  <a16:creationId xmlns:a16="http://schemas.microsoft.com/office/drawing/2014/main" id="{EEE5642A-16DF-4EEF-982D-F41A3E42B7AF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97131" y="561730"/>
              <a:ext cx="779926" cy="658687"/>
            </a:xfrm>
            <a:prstGeom prst="rect">
              <a:avLst/>
            </a:prstGeom>
          </p:spPr>
        </p:pic>
        <p:pic>
          <p:nvPicPr>
            <p:cNvPr id="7" name="Image 4">
              <a:extLst>
                <a:ext uri="{FF2B5EF4-FFF2-40B4-BE49-F238E27FC236}">
                  <a16:creationId xmlns:a16="http://schemas.microsoft.com/office/drawing/2014/main" id="{D6BCC179-AF8A-4E9F-8376-F36D2F5F8760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64051" y="756091"/>
              <a:ext cx="2281479" cy="269336"/>
            </a:xfrm>
            <a:prstGeom prst="rect">
              <a:avLst/>
            </a:prstGeom>
          </p:spPr>
        </p:pic>
      </p:grp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4738FEC-939E-4549-9AF7-3D2D600C81A4}"/>
              </a:ext>
            </a:extLst>
          </p:cNvPr>
          <p:cNvSpPr/>
          <p:nvPr/>
        </p:nvSpPr>
        <p:spPr>
          <a:xfrm>
            <a:off x="-150921" y="2142300"/>
            <a:ext cx="8057037" cy="5874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860" marR="1854835" algn="ctr">
              <a:lnSpc>
                <a:spcPct val="103000"/>
              </a:lnSpc>
              <a:spcAft>
                <a:spcPts val="0"/>
              </a:spcAft>
            </a:pPr>
            <a:r>
              <a:rPr lang="ru-RU" sz="2800" b="1" kern="0" dirty="0">
                <a:solidFill>
                  <a:srgbClr val="002060"/>
                </a:solidFill>
                <a:ea typeface="Arial" panose="020B0604020202020204" pitchFamily="34" charset="0"/>
              </a:rPr>
              <a:t>Презентация Программы просвещения родителей (законных представителей) детей дошкольного возраста, посещающих дошкольные образовательные организации.</a:t>
            </a:r>
            <a:endParaRPr lang="ru-RU" sz="2800" b="1" kern="0" dirty="0">
              <a:ea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28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ru-RU" sz="2800" dirty="0">
              <a:effectLst/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2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ru-RU" sz="28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28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spcBef>
                <a:spcPts val="555"/>
              </a:spcBef>
              <a:spcAft>
                <a:spcPts val="0"/>
              </a:spcAft>
            </a:pPr>
            <a:r>
              <a:rPr lang="ru-RU" sz="28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810" algn="ctr">
              <a:spcAft>
                <a:spcPts val="0"/>
              </a:spcAft>
            </a:pP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0D26635-4239-47D5-8312-EB3F8241EC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7880" y="324740"/>
            <a:ext cx="5133802" cy="643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5622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49BF7C3-0F08-41F3-944F-03874945AD7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609738" y="-66584"/>
            <a:ext cx="12801738" cy="6924583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8784085-AABF-4D7C-8CB6-F8E1C3F6EEE9}"/>
              </a:ext>
            </a:extLst>
          </p:cNvPr>
          <p:cNvSpPr/>
          <p:nvPr/>
        </p:nvSpPr>
        <p:spPr>
          <a:xfrm>
            <a:off x="-158262" y="532993"/>
            <a:ext cx="12002568" cy="7355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850" marR="773430" algn="ctr">
              <a:spcAft>
                <a:spcPts val="0"/>
              </a:spcAft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РАЗДЕЛ 2. ОСОБЕННОСТИ, ФОРМЫ И МЕТОДЫ ПРОСВЕЩЕНИЯ РОДИТЕЛЕЙ (ЗАКОННЫХ ПРЕДСТАВИТЕЛЕЙ) В ДОШКОЛЬНОЙ ОБРАЗОВАТЕЛЬНОЙ ОРГАНИЗАЦИИ </a:t>
            </a:r>
          </a:p>
          <a:p>
            <a:pPr marL="69850" marR="773430" algn="ctr">
              <a:spcAft>
                <a:spcPts val="0"/>
              </a:spcAft>
            </a:pPr>
            <a:r>
              <a:rPr lang="ru-RU" sz="2000" b="1" dirty="0"/>
              <a:t>2.1</a:t>
            </a:r>
            <a:r>
              <a:rPr lang="ru-RU" sz="2000" dirty="0"/>
              <a:t>. МЕТОДЫ ИЗУЧЕНИЯ СЕМЬИ И ОСОБЕННОСТЕЙ СЕМЕЙНОГО ВОСПИТАНИЯ</a:t>
            </a:r>
            <a:r>
              <a:rPr lang="ru-RU" sz="2000" dirty="0">
                <a:latin typeface="Bahnschrift" pitchFamily="34" charset="0"/>
              </a:rPr>
              <a:t>.</a:t>
            </a:r>
          </a:p>
          <a:p>
            <a:pPr marL="69850" marR="773430" algn="ctr">
              <a:spcAft>
                <a:spcPts val="0"/>
              </a:spcAft>
            </a:pPr>
            <a:r>
              <a:rPr lang="ru-RU" sz="2000" b="1" dirty="0"/>
              <a:t>2.2</a:t>
            </a:r>
            <a:r>
              <a:rPr lang="ru-RU" sz="2000" dirty="0"/>
              <a:t>. ФОРМЫ И МЕТОДЫ ПРОСВЕЩЕНИЯ РОДИТЕЛЕЙ (ЗАКОННЫХ ПРЕДСТАВИТЕЛЕЙ) В ДОШКОЛЬНОЙ ОБРАЗОВАТЕЛЬНОЙ ОРГАНИЗАЦИИ</a:t>
            </a:r>
          </a:p>
          <a:p>
            <a:pPr marL="69850" marR="773430" algn="ctr">
              <a:spcAft>
                <a:spcPts val="0"/>
              </a:spcAft>
            </a:pPr>
            <a:r>
              <a:rPr lang="ru-RU" sz="2000" b="1" dirty="0"/>
              <a:t>2.3.</a:t>
            </a:r>
            <a:r>
              <a:rPr lang="ru-RU" sz="2000" dirty="0"/>
              <a:t> ВОЗМОЖНОСТИ И ПОТЕНЦИАЛ ЦИФРОВОЙ СРЕДЫ ДЛЯ ПРОСВЕЩЕНИЯ РОДИТЕЛЕЙ (ЗАКОННЫХ ПРЕДСТАВИТЕЛЕЙ) ДЕТЕЙ ДОШКОЛЬНОГО ВОЗРАСТА</a:t>
            </a:r>
          </a:p>
          <a:p>
            <a:pPr marL="69850" marR="773430" algn="ctr">
              <a:spcAft>
                <a:spcPts val="0"/>
              </a:spcAft>
            </a:pPr>
            <a:endParaRPr lang="ru-RU" sz="2000" dirty="0">
              <a:effectLst/>
              <a:latin typeface="Bahnschrift" pitchFamily="34" charset="0"/>
              <a:ea typeface="Calibri" panose="020F0502020204030204" pitchFamily="34" charset="0"/>
            </a:endParaRPr>
          </a:p>
          <a:p>
            <a:pPr marL="69850" marR="773430" algn="ctr">
              <a:spcAft>
                <a:spcPts val="0"/>
              </a:spcAft>
            </a:pPr>
            <a:r>
              <a:rPr lang="ru-RU" sz="2000" b="1" u="sng" dirty="0"/>
              <a:t>Просвещение родителей (законных представителей) детей младенческого, раннего и дошкольного возрастов может осуществляться в разнообразных формах: </a:t>
            </a:r>
          </a:p>
          <a:p>
            <a:pPr marL="69850" marR="773430" algn="ctr">
              <a:spcAft>
                <a:spcPts val="0"/>
              </a:spcAft>
            </a:pPr>
            <a:endParaRPr lang="ru-RU" sz="2000" b="1" u="sng" dirty="0"/>
          </a:p>
          <a:p>
            <a:pPr marL="69850" marR="773430">
              <a:spcAft>
                <a:spcPts val="0"/>
              </a:spcAft>
            </a:pPr>
            <a:r>
              <a:rPr lang="ru-RU" sz="2000" dirty="0"/>
              <a:t>1. формы, направленные на информирование родителей; </a:t>
            </a:r>
          </a:p>
          <a:p>
            <a:pPr marL="69850" marR="773430">
              <a:spcAft>
                <a:spcPts val="0"/>
              </a:spcAft>
            </a:pPr>
            <a:r>
              <a:rPr lang="ru-RU" sz="2000" dirty="0"/>
              <a:t>2. формы, направленные на формирование у родителей практического опыта воспитательных действий; </a:t>
            </a:r>
          </a:p>
          <a:p>
            <a:pPr marL="69850" marR="773430">
              <a:spcAft>
                <a:spcPts val="0"/>
              </a:spcAft>
            </a:pPr>
            <a:r>
              <a:rPr lang="ru-RU" sz="2000" dirty="0"/>
              <a:t>3. формы, позволяющие вовлечь родителей в совместную деятельность с детьми, в том числе, позволяющие легитимно включить родителей в участие в управление дошкольной образовательной организацией через принцип государственно-общественного характера управления образованием .</a:t>
            </a:r>
          </a:p>
          <a:p>
            <a:pPr marL="69850" marR="773430">
              <a:spcAft>
                <a:spcPts val="0"/>
              </a:spcAft>
            </a:pPr>
            <a:endParaRPr lang="ru-RU" sz="2000" dirty="0"/>
          </a:p>
          <a:p>
            <a:pPr marL="69850" marR="773430">
              <a:spcAft>
                <a:spcPts val="0"/>
              </a:spcAft>
            </a:pPr>
            <a:endParaRPr lang="ru-RU" sz="2000" dirty="0"/>
          </a:p>
          <a:p>
            <a:pPr marL="69850" marR="773430">
              <a:spcAft>
                <a:spcPts val="0"/>
              </a:spcAft>
            </a:pPr>
            <a:endParaRPr lang="ru-RU" sz="2000" dirty="0">
              <a:latin typeface="Bahnschrift" pitchFamily="34" charset="0"/>
              <a:ea typeface="Calibri" panose="020F0502020204030204" pitchFamily="34" charset="0"/>
            </a:endParaRPr>
          </a:p>
          <a:p>
            <a:pPr marL="69850" marR="773430">
              <a:spcAft>
                <a:spcPts val="0"/>
              </a:spcAft>
            </a:pPr>
            <a:endParaRPr lang="ru-RU" sz="2000" dirty="0">
              <a:effectLst/>
              <a:latin typeface="Bahnschrift" pitchFamily="34" charset="0"/>
              <a:ea typeface="Calibri" panose="020F0502020204030204" pitchFamily="34" charset="0"/>
            </a:endParaRPr>
          </a:p>
          <a:p>
            <a:pPr marL="69850" marR="773430" algn="ctr">
              <a:spcAft>
                <a:spcPts val="0"/>
              </a:spcAft>
            </a:pPr>
            <a:endParaRPr lang="ru-RU" sz="2000" dirty="0">
              <a:effectLst/>
              <a:latin typeface="Bahnschrift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942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49BF7C3-0F08-41F3-944F-03874945AD7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609739" y="-66584"/>
            <a:ext cx="12924227" cy="6924583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8784085-AABF-4D7C-8CB6-F8E1C3F6EEE9}"/>
              </a:ext>
            </a:extLst>
          </p:cNvPr>
          <p:cNvSpPr/>
          <p:nvPr/>
        </p:nvSpPr>
        <p:spPr>
          <a:xfrm>
            <a:off x="0" y="532993"/>
            <a:ext cx="13075064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850" marR="773430" algn="ctr">
              <a:spcAft>
                <a:spcPts val="0"/>
              </a:spcAft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РАЗДЕЛ 3. ПРОСВЕЩЕНИЕ РОДИТЕЛЕЙ (ЗАКОННЫХ ПРЕДСТАВИТЕЛЕЙ) ПО ВОПРОСАМ ЗДОРОВЬЯ, ВОСПИТАНИЯ И РАЗВИТИЯ ДЕТЕЙ МЛАДЕНЧЕСКОГО, РАННЕГО И ДОШКОЛЬНОГО ВОЗРАСТОВ </a:t>
            </a:r>
          </a:p>
          <a:p>
            <a:pPr marL="69850" marR="773430" algn="ctr">
              <a:spcAft>
                <a:spcPts val="0"/>
              </a:spcAft>
            </a:pPr>
            <a:r>
              <a:rPr lang="ru-RU" sz="2000" b="1" dirty="0"/>
              <a:t>3.1. ПЕДАГОГИЧЕСКАЯ ПОМОЩЬ РОДИТЕЛЯМ (ЗАКОННЫМ ПРЕДСТАВИТЕЛЯМ) ДЕТЕЙ ДОШКОЛЬНОГО ВОЗРАСТА В СОЗДАНИИ ОБРАЗОВАТЕЛЬНОЙ СРЕДЫ СЕМЬИ</a:t>
            </a:r>
            <a:r>
              <a:rPr lang="ru-RU" sz="2000" dirty="0">
                <a:latin typeface="Bahnschrift" pitchFamily="34" charset="0"/>
              </a:rPr>
              <a:t>.</a:t>
            </a:r>
          </a:p>
          <a:p>
            <a:pPr marL="69850" marR="773430" algn="ctr">
              <a:spcAft>
                <a:spcPts val="0"/>
              </a:spcAft>
            </a:pPr>
            <a:r>
              <a:rPr lang="ru-RU" sz="2000" b="1" dirty="0"/>
              <a:t>Рекомендуемые формы и темы просвещения родителей</a:t>
            </a:r>
          </a:p>
          <a:p>
            <a:pPr marL="69850" marR="773430">
              <a:spcAft>
                <a:spcPts val="0"/>
              </a:spcAft>
            </a:pPr>
            <a:r>
              <a:rPr lang="ru-RU" sz="2000" dirty="0"/>
              <a:t> </a:t>
            </a:r>
            <a:r>
              <a:rPr lang="ru-RU" sz="1600" dirty="0"/>
              <a:t>– родительские собрания: «Как создать образовательную среду дома?», «Развивающие игры и игрушки в семье», «Среда глазами ребенка», «Создание условий для поддержки детской инициативы и самостоятельности дошкольника в семье», «Как помочь ребенку проявить интерес к занятиям в ДОО»;</a:t>
            </a:r>
          </a:p>
          <a:p>
            <a:pPr marL="69850" marR="773430">
              <a:spcAft>
                <a:spcPts val="0"/>
              </a:spcAft>
            </a:pPr>
            <a:r>
              <a:rPr lang="ru-RU" sz="1600" dirty="0"/>
              <a:t> – устный педагогический журнал: «Конструктор домашней среды», «Ребенок в мегаполисе»;</a:t>
            </a:r>
          </a:p>
          <a:p>
            <a:pPr marL="69850" marR="773430">
              <a:spcAft>
                <a:spcPts val="0"/>
              </a:spcAft>
            </a:pPr>
            <a:r>
              <a:rPr lang="ru-RU" sz="1600" dirty="0"/>
              <a:t> – деловая игра: «Природа или технологии?»;</a:t>
            </a:r>
          </a:p>
          <a:p>
            <a:pPr marL="69850" marR="773430">
              <a:spcAft>
                <a:spcPts val="0"/>
              </a:spcAft>
            </a:pPr>
            <a:r>
              <a:rPr lang="ru-RU" sz="1600" dirty="0"/>
              <a:t> – консультация с элементами практикума: «Роль семьи в создании условий психологического благополучия ребенка»; </a:t>
            </a:r>
          </a:p>
          <a:p>
            <a:pPr marL="69850" marR="773430">
              <a:spcAft>
                <a:spcPts val="0"/>
              </a:spcAft>
            </a:pPr>
            <a:r>
              <a:rPr lang="ru-RU" sz="1600" dirty="0"/>
              <a:t>среды».</a:t>
            </a:r>
          </a:p>
          <a:p>
            <a:pPr marL="69850" marR="773430">
              <a:spcAft>
                <a:spcPts val="0"/>
              </a:spcAft>
            </a:pPr>
            <a:r>
              <a:rPr lang="ru-RU" sz="2000" b="1" dirty="0"/>
              <a:t>3.2. ОСОБЕННОСТИ ПИТАНИЯ, ЗДОРОВОГО ОБРАЗА ЖИЗНИ И БЕЗОПАСНОСТИ ДЕТЕЙ РАННЕГО И ДОШКОЛЬНОГО ВОЗРАСТОВ</a:t>
            </a:r>
          </a:p>
          <a:p>
            <a:pPr marL="69850" marR="773430" algn="ctr">
              <a:spcAft>
                <a:spcPts val="0"/>
              </a:spcAft>
            </a:pPr>
            <a:r>
              <a:rPr lang="ru-RU" sz="2000" b="1" dirty="0"/>
              <a:t>Рекомендуемые формы и темы просвещения родителей </a:t>
            </a:r>
            <a:r>
              <a:rPr lang="ru-RU" sz="2000" dirty="0"/>
              <a:t>:</a:t>
            </a:r>
          </a:p>
          <a:p>
            <a:pPr marL="69850" marR="773430">
              <a:spcAft>
                <a:spcPts val="0"/>
              </a:spcAft>
            </a:pPr>
            <a:r>
              <a:rPr lang="ru-RU" sz="1600" dirty="0"/>
              <a:t>– родительские собрания: «Как сохранить здоровье ребенка?», «Адаптация к ДОО и здоровье ребенка», «Пути формирования у детей дошкольного возраста основ здорового образа жизни»; </a:t>
            </a:r>
          </a:p>
          <a:p>
            <a:pPr marL="69850" marR="773430">
              <a:spcAft>
                <a:spcPts val="0"/>
              </a:spcAft>
            </a:pPr>
            <a:r>
              <a:rPr lang="ru-RU" sz="1600" dirty="0"/>
              <a:t>– дискуссия на тему «Какого ребенка можно считать здоровым?»;</a:t>
            </a:r>
          </a:p>
          <a:p>
            <a:pPr marL="69850" marR="773430">
              <a:spcAft>
                <a:spcPts val="0"/>
              </a:spcAft>
            </a:pPr>
            <a:r>
              <a:rPr lang="ru-RU" sz="1600" dirty="0"/>
              <a:t> – электронные книги для родителей: «В детский сад пойду без слез!»; </a:t>
            </a:r>
          </a:p>
          <a:p>
            <a:pPr marL="69850" marR="773430">
              <a:spcAft>
                <a:spcPts val="0"/>
              </a:spcAft>
            </a:pPr>
            <a:r>
              <a:rPr lang="ru-RU" sz="1600" dirty="0"/>
              <a:t>– выставка совместных рисунков: «Мы спортивная семья»;</a:t>
            </a:r>
          </a:p>
          <a:p>
            <a:pPr marL="69850" marR="773430">
              <a:spcAft>
                <a:spcPts val="0"/>
              </a:spcAft>
            </a:pPr>
            <a:r>
              <a:rPr lang="ru-RU" sz="1600" dirty="0"/>
              <a:t> – консультация: «Двигательная активность – сохранение здоровья»</a:t>
            </a:r>
            <a:endParaRPr lang="ru-RU" sz="1600" b="1" dirty="0">
              <a:effectLst/>
              <a:latin typeface="Bahnschrift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942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49BF7C3-0F08-41F3-944F-03874945AD7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40018" y="206881"/>
            <a:ext cx="12280142" cy="6924583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8784085-AABF-4D7C-8CB6-F8E1C3F6EEE9}"/>
              </a:ext>
            </a:extLst>
          </p:cNvPr>
          <p:cNvSpPr/>
          <p:nvPr/>
        </p:nvSpPr>
        <p:spPr>
          <a:xfrm>
            <a:off x="-40018" y="114249"/>
            <a:ext cx="130809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850" marR="773430">
              <a:spcAft>
                <a:spcPts val="0"/>
              </a:spcAft>
            </a:pPr>
            <a:r>
              <a:rPr lang="ru-RU" sz="2000" b="1" dirty="0"/>
              <a:t>3.3. ЗНАЧИМОСТЬ РЕЖИМА ДНЯ В РАЗНЫЕ ВОЗРАСТНЫЕ ПЕРИОДЫ ДЕТСТВА, СПОСОБЫ ЗДОРОВЬЕСБЕРЕЖЕНИЯ В УСЛОВИЯХ СЕМЬИ, ПОДДЕРЖАНИЯ В СЕМЬЕ ЗДОРОВОГО ОБРАЗА ЖИЗНИ.</a:t>
            </a:r>
          </a:p>
          <a:p>
            <a:pPr marL="69850" marR="773430">
              <a:spcAft>
                <a:spcPts val="0"/>
              </a:spcAft>
            </a:pPr>
            <a:r>
              <a:rPr lang="ru-RU" sz="2000" b="1" dirty="0"/>
              <a:t>3.4. НОРМЫ ФИЗИЧЕСКОГО РАЗВИТИЯ ДЛЯ ДЕТЕЙ ДОШКОЛЬНОГО ВОЗРАСТА</a:t>
            </a:r>
          </a:p>
          <a:p>
            <a:pPr marL="69850" marR="773430">
              <a:spcAft>
                <a:spcPts val="0"/>
              </a:spcAft>
            </a:pPr>
            <a:r>
              <a:rPr lang="ru-RU" sz="2000" b="1" dirty="0"/>
              <a:t>3.5. ВАКЦИНАЦИЯ ДЕТЕЙ</a:t>
            </a:r>
          </a:p>
          <a:p>
            <a:pPr marL="69850" marR="773430">
              <a:spcAft>
                <a:spcPts val="0"/>
              </a:spcAft>
            </a:pPr>
            <a:r>
              <a:rPr lang="ru-RU" sz="2000" b="1" dirty="0"/>
              <a:t>3.6. РАЦИОНАЛЬНОЕ ПИТАНИЕ ДЕТЕЙ РАЗЛИЧНЫХ ВОЗРАСТОВ, НЕОБХОДИМЫЙ ДЛЯ ЗДОРОВЬЯ БАЛАНС ВЕЩЕСТВ </a:t>
            </a:r>
          </a:p>
          <a:p>
            <a:pPr marL="69850" marR="773430">
              <a:spcAft>
                <a:spcPts val="0"/>
              </a:spcAft>
            </a:pPr>
            <a:r>
              <a:rPr lang="ru-RU" sz="2000" b="1" dirty="0"/>
              <a:t>3.7. ОСНОВЫ БЕЗОПАСНОГО ПОВЕДЕНИЯ ДЕТЕЙ ДОШКОЛЬНОГО ВОЗРАСТА В БЫТУ, СОЦИУМЕ, НА ПРИРОДЕ </a:t>
            </a:r>
          </a:p>
          <a:p>
            <a:pPr marL="69850" marR="773430">
              <a:spcAft>
                <a:spcPts val="0"/>
              </a:spcAft>
            </a:pPr>
            <a:r>
              <a:rPr lang="ru-RU" sz="2000" b="1" dirty="0"/>
              <a:t>3.8. ВОСПИТАНИЕ И РАЗВИТИЕ ДЕТЕЙ МЛАДЕНЧЕСКОГО И РАННЕГО ВОЗРАСТОВ (ОТ 2 МЕСЯЦЕВ ДО 3 ЛЕТ)</a:t>
            </a:r>
          </a:p>
          <a:p>
            <a:pPr marL="69850" marR="773430">
              <a:spcAft>
                <a:spcPts val="0"/>
              </a:spcAft>
            </a:pPr>
            <a:r>
              <a:rPr lang="ru-RU" sz="2000" b="1" dirty="0"/>
              <a:t>3.9. АДАПТАЦИЯ РЕБЕНКА К УСЛОВИЯМ ДОШКОЛЬНОЙ ОБРАЗОВАТЕЛЬНОЙ ОРГАНИЗАЦИИ</a:t>
            </a:r>
          </a:p>
          <a:p>
            <a:pPr marL="69850" marR="773430">
              <a:spcAft>
                <a:spcPts val="0"/>
              </a:spcAft>
            </a:pPr>
            <a:r>
              <a:rPr lang="ru-RU" sz="2000" b="1" dirty="0"/>
              <a:t>3.10. ВОСПИТАНИЕ И РАЗВИТИЕ ДЕТЕЙ ДОШКОЛЬНОГО ВОЗРАСТА (ОТ 3 ЛЕТ ДО 8 ЛЕТ)</a:t>
            </a:r>
          </a:p>
          <a:p>
            <a:pPr marL="69850" marR="773430">
              <a:spcAft>
                <a:spcPts val="0"/>
              </a:spcAft>
            </a:pPr>
            <a:r>
              <a:rPr lang="ru-RU" sz="2000" b="1" dirty="0"/>
              <a:t>3.11. РОЛЬ ИГРЫ И ДЕТСКОЙ СУБКУЛЬТУРЫ В ДОШКОЛЬНОМ ДЕТСТВЕ</a:t>
            </a:r>
          </a:p>
          <a:p>
            <a:pPr marL="69850" marR="773430">
              <a:spcAft>
                <a:spcPts val="0"/>
              </a:spcAft>
            </a:pPr>
            <a:r>
              <a:rPr lang="ru-RU" sz="2000" b="1" dirty="0"/>
              <a:t>3.12. КОММУНИКАТИВНОЕ РАЗВИТИЕ И СОЦИАЛИЗАЦИЯ РЕБЕНКА ДОШКОЛЬНОГО ВОЗРАСТА</a:t>
            </a:r>
          </a:p>
          <a:p>
            <a:pPr marL="69850" marR="773430">
              <a:spcAft>
                <a:spcPts val="0"/>
              </a:spcAft>
            </a:pPr>
            <a:r>
              <a:rPr lang="ru-RU" sz="2000" b="1" dirty="0"/>
              <a:t>3.13. ПОЗНАВАТЕЛЬНОЕ РАЗВИТИЕ ДЕТЕЙ В СЕМЬЕ </a:t>
            </a:r>
          </a:p>
          <a:p>
            <a:pPr marL="69850" marR="773430">
              <a:spcAft>
                <a:spcPts val="0"/>
              </a:spcAft>
            </a:pPr>
            <a:r>
              <a:rPr lang="ru-RU" sz="2000" b="1" dirty="0"/>
              <a:t>3.14. ДУХОВНО-НРАВСТВЕННОЕ И ПАТРИОТИЧЕСКОЕ ВОСПИТАНИЕ ДЕТЕЙ В СЕМЬЕ</a:t>
            </a:r>
          </a:p>
          <a:p>
            <a:pPr marL="69850" marR="773430">
              <a:spcAft>
                <a:spcPts val="0"/>
              </a:spcAft>
            </a:pPr>
            <a:r>
              <a:rPr lang="ru-RU" sz="2000" b="1" dirty="0"/>
              <a:t>3.15. ТРУДОВОЕ ВОСПИТАНИЕ В СЕМЬЕ</a:t>
            </a:r>
          </a:p>
          <a:p>
            <a:pPr marL="69850" marR="773430">
              <a:spcAft>
                <a:spcPts val="0"/>
              </a:spcAft>
            </a:pPr>
            <a:r>
              <a:rPr lang="ru-RU" sz="2000" b="1" dirty="0"/>
              <a:t>3.16. РАЗВИТИЕ РЕЧИ У ДЕТЕЙ ДОШКОЛЬНОГО ВОЗРАСТА В СЕМЬЕ</a:t>
            </a:r>
          </a:p>
          <a:p>
            <a:pPr marL="69850" marR="773430">
              <a:spcAft>
                <a:spcPts val="0"/>
              </a:spcAft>
            </a:pPr>
            <a:r>
              <a:rPr lang="ru-RU" sz="2000" b="1" dirty="0"/>
              <a:t>3.17. ВОСПИТАНИЕ ИНТЕРЕСА К ЧТЕНИЮ У ДЕТЕЙ ДОШКОЛЬНОГО ВОЗРАСТА В СЕМЬЕ</a:t>
            </a:r>
          </a:p>
          <a:p>
            <a:pPr marL="69850" marR="773430">
              <a:spcAft>
                <a:spcPts val="0"/>
              </a:spcAft>
            </a:pPr>
            <a:r>
              <a:rPr lang="ru-RU" sz="2000" b="1" dirty="0"/>
              <a:t>3.18. ХУДОЖЕСТВЕННО-ЭСТЕТИЧЕСКОЕ ВОСПИТАНИЕ В СЕМЬЕ</a:t>
            </a:r>
          </a:p>
          <a:p>
            <a:pPr marL="69850" marR="773430">
              <a:spcAft>
                <a:spcPts val="0"/>
              </a:spcAft>
            </a:pPr>
            <a:r>
              <a:rPr lang="ru-RU" sz="2000" b="1" dirty="0"/>
              <a:t>3.19. ГЕНДЕРНОЕ ВОСПИТАНИЕ В СЕМЬЕ</a:t>
            </a:r>
          </a:p>
          <a:p>
            <a:pPr marL="69850" marR="773430">
              <a:spcAft>
                <a:spcPts val="0"/>
              </a:spcAft>
            </a:pPr>
            <a:r>
              <a:rPr lang="ru-RU" sz="2000" b="1" dirty="0"/>
              <a:t>3.20. ПСИХОЛОГИЧЕСКАЯ ГОТОВНОСТЬ К ШКОЛЕ</a:t>
            </a:r>
            <a:endParaRPr lang="ru-RU" sz="2000" b="1" dirty="0">
              <a:effectLst/>
              <a:latin typeface="Bahnschrift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164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49BF7C3-0F08-41F3-944F-03874945AD7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609738" y="-66584"/>
            <a:ext cx="12801738" cy="6924583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8784085-AABF-4D7C-8CB6-F8E1C3F6EEE9}"/>
              </a:ext>
            </a:extLst>
          </p:cNvPr>
          <p:cNvSpPr/>
          <p:nvPr/>
        </p:nvSpPr>
        <p:spPr>
          <a:xfrm>
            <a:off x="-609738" y="532993"/>
            <a:ext cx="12710582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850" marR="773430" algn="ctr">
              <a:spcAft>
                <a:spcPts val="0"/>
              </a:spcAft>
            </a:pP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69850" marR="773430" algn="ctr">
              <a:spcAft>
                <a:spcPts val="0"/>
              </a:spcAft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РАЗДЕЛ 4. ПОДДЕРЖКА И ПРОСВЕЩЕНИЕ РОДИТЕЛЕЙ (ЗАКОННЫХ ПРЕДСТАВИТЕЛЕЙ), ВОСПИТЫВАЮЩИХ РЕБЕНКА С ОГРАНИЧЕННЫМИ ВОЗМОЖНОСТЯМИ ЗДОРОВЬЯ, В ТОМ ЧИСЛЕ ДЕТЕЙ-ИНВАЛИДОВ</a:t>
            </a:r>
          </a:p>
          <a:p>
            <a:pPr marL="69850" marR="773430" algn="ctr">
              <a:spcAft>
                <a:spcPts val="0"/>
              </a:spcAft>
            </a:pPr>
            <a:r>
              <a:rPr lang="ru-RU" sz="2400" b="1" u="sng" dirty="0"/>
              <a:t>Разбираемся в главном:</a:t>
            </a:r>
          </a:p>
          <a:p>
            <a:pPr marL="69850" marR="773430" algn="ctr">
              <a:spcAft>
                <a:spcPts val="0"/>
              </a:spcAft>
            </a:pPr>
            <a:r>
              <a:rPr lang="ru-RU" sz="2400" dirty="0"/>
              <a:t> </a:t>
            </a:r>
            <a:r>
              <a:rPr lang="ru-RU" sz="2400" i="1" dirty="0"/>
              <a:t>Какие условия должны быть созданы в детском саду для ребенка с ОВЗ / ребенка-инвалида?</a:t>
            </a:r>
          </a:p>
          <a:p>
            <a:pPr marL="69850" marR="773430" algn="ctr">
              <a:spcAft>
                <a:spcPts val="0"/>
              </a:spcAft>
            </a:pPr>
            <a:r>
              <a:rPr lang="ru-RU" sz="2400" i="1" dirty="0"/>
              <a:t>Как узнать о том, чем заниматься с ребенком дома? Что такое индивидуальный образовательный маршрут ребенка? </a:t>
            </a:r>
          </a:p>
          <a:p>
            <a:pPr marL="69850" marR="773430" algn="ctr">
              <a:spcAft>
                <a:spcPts val="0"/>
              </a:spcAft>
            </a:pPr>
            <a:r>
              <a:rPr lang="ru-RU" sz="2400" i="1" dirty="0"/>
              <a:t>Как правильно формировать и развивать личность ребенка с ОВЗ / ребенка-инвалида? Что делать, если воспитатель заметил, что в группе сложились нездоровые отношения между нормативно развивающимися детьми и ребенком с ОВЗ / ребенком-инвалидом? </a:t>
            </a:r>
          </a:p>
          <a:p>
            <a:pPr marL="69850" marR="773430" algn="ctr">
              <a:spcAft>
                <a:spcPts val="0"/>
              </a:spcAft>
            </a:pPr>
            <a:r>
              <a:rPr lang="ru-RU" sz="2400" i="1" dirty="0"/>
              <a:t>Если ребенку по заключению ПМПК положен </a:t>
            </a:r>
            <a:r>
              <a:rPr lang="ru-RU" sz="2400" i="1" dirty="0" err="1"/>
              <a:t>тьютор</a:t>
            </a:r>
            <a:r>
              <a:rPr lang="ru-RU" sz="2400" i="1" dirty="0"/>
              <a:t> или ассистент, кто ему его предоставит? </a:t>
            </a:r>
          </a:p>
          <a:p>
            <a:pPr marL="69850" marR="773430" algn="ctr">
              <a:spcAft>
                <a:spcPts val="0"/>
              </a:spcAft>
            </a:pPr>
            <a:r>
              <a:rPr lang="ru-RU" sz="2400" i="1" dirty="0"/>
              <a:t>Достаточное ли количество занятий проводится с нашим ребенком в детском саду? 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</a:endParaRPr>
          </a:p>
          <a:p>
            <a:pPr marL="69850" marR="773430" algn="ctr">
              <a:spcAft>
                <a:spcPts val="0"/>
              </a:spcAft>
            </a:pP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69850" marR="773430">
              <a:spcAft>
                <a:spcPts val="0"/>
              </a:spcAft>
            </a:pPr>
            <a:endParaRPr lang="ru-RU" sz="2000" dirty="0">
              <a:latin typeface="Bahnschrift" pitchFamily="34" charset="0"/>
              <a:ea typeface="Calibri" panose="020F0502020204030204" pitchFamily="34" charset="0"/>
            </a:endParaRPr>
          </a:p>
          <a:p>
            <a:pPr marL="69850" marR="773430">
              <a:spcAft>
                <a:spcPts val="0"/>
              </a:spcAft>
            </a:pPr>
            <a:endParaRPr lang="ru-RU" sz="2000" dirty="0">
              <a:effectLst/>
              <a:latin typeface="Bahnschrift" pitchFamily="34" charset="0"/>
              <a:ea typeface="Calibri" panose="020F0502020204030204" pitchFamily="34" charset="0"/>
            </a:endParaRPr>
          </a:p>
          <a:p>
            <a:pPr marL="69850" marR="773430" algn="ctr">
              <a:spcAft>
                <a:spcPts val="0"/>
              </a:spcAft>
            </a:pPr>
            <a:endParaRPr lang="ru-RU" sz="2000" dirty="0">
              <a:effectLst/>
              <a:latin typeface="Bahnschrift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164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49BF7C3-0F08-41F3-944F-03874945AD7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609738" y="-66584"/>
            <a:ext cx="12801738" cy="6924583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8784085-AABF-4D7C-8CB6-F8E1C3F6EEE9}"/>
              </a:ext>
            </a:extLst>
          </p:cNvPr>
          <p:cNvSpPr/>
          <p:nvPr/>
        </p:nvSpPr>
        <p:spPr>
          <a:xfrm>
            <a:off x="-435836" y="532993"/>
            <a:ext cx="1232303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850" marR="773430">
              <a:spcAft>
                <a:spcPts val="0"/>
              </a:spcAft>
            </a:pPr>
            <a:endParaRPr lang="ru-RU" sz="2000" dirty="0"/>
          </a:p>
          <a:p>
            <a:pPr marL="69850" marR="773430" algn="ctr">
              <a:spcAft>
                <a:spcPts val="0"/>
              </a:spcAft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РАЗДЕЛ 5. ПРАВА РОДИТЕЛЕЙ (ЗАКОННЫХ ПРЕДСТАВИТЕЛЕЙ) И ГОСУДАРСТВЕННАЯ ПОДДЕРЖКА СЕМЕЙ С ДЕТЬМИ ДОШКОЛЬНОГО ВОЗРАСТА</a:t>
            </a:r>
          </a:p>
          <a:p>
            <a:pPr marL="69850" marR="773430" algn="ctr">
              <a:spcAft>
                <a:spcPts val="0"/>
              </a:spcAft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69850" marR="773430">
              <a:spcAft>
                <a:spcPts val="0"/>
              </a:spcAft>
            </a:pPr>
            <a:r>
              <a:rPr lang="ru-RU" sz="2000" dirty="0"/>
              <a:t>5.1. ПРАВА И ОБЯЗАННОСТИ РОДИТЕЛЕЙ (ЗАКОННЫХ ПРЕДСТАВИТЕЛЕЙ) В СФЕРЕ ОБРАЗОВАНИЯ</a:t>
            </a:r>
          </a:p>
          <a:p>
            <a:pPr marL="69850" marR="773430">
              <a:spcAft>
                <a:spcPts val="0"/>
              </a:spcAft>
            </a:pPr>
            <a:endParaRPr lang="ru-RU" sz="2000" dirty="0"/>
          </a:p>
          <a:p>
            <a:pPr marL="69850" marR="773430">
              <a:spcAft>
                <a:spcPts val="0"/>
              </a:spcAft>
            </a:pPr>
            <a:r>
              <a:rPr lang="ru-RU" sz="2000" b="1" i="1" u="sng" dirty="0"/>
              <a:t>Рекомендуемые формы и темы взаимодействия с родителями:</a:t>
            </a:r>
          </a:p>
          <a:p>
            <a:pPr marL="69850" marR="773430">
              <a:spcAft>
                <a:spcPts val="0"/>
              </a:spcAft>
            </a:pPr>
            <a:r>
              <a:rPr lang="ru-RU" sz="2000" dirty="0"/>
              <a:t> – информационные стенды и памятки: «Семейные трудности», «Помощь рядом», «Нужные документы»;</a:t>
            </a:r>
          </a:p>
          <a:p>
            <a:pPr marL="69850" marR="773430">
              <a:spcAft>
                <a:spcPts val="0"/>
              </a:spcAft>
            </a:pPr>
            <a:r>
              <a:rPr lang="ru-RU" sz="2000" dirty="0"/>
              <a:t> – консультации: «Права детей, обязанности родителей», «Охрана прав и достоинств ребенка»; </a:t>
            </a:r>
          </a:p>
          <a:p>
            <a:pPr marL="69850" marR="773430">
              <a:spcAft>
                <a:spcPts val="0"/>
              </a:spcAft>
            </a:pPr>
            <a:r>
              <a:rPr lang="ru-RU" sz="2000" dirty="0"/>
              <a:t>– общее родительское собрание: «Государственная поддержка семей с детьми дошкольного возраста»; – круглый стол с приглашением специалистов социальных служб; </a:t>
            </a:r>
          </a:p>
          <a:p>
            <a:pPr marL="69850" marR="773430">
              <a:spcAft>
                <a:spcPts val="0"/>
              </a:spcAft>
            </a:pPr>
            <a:r>
              <a:rPr lang="ru-RU" sz="2000" dirty="0"/>
              <a:t>– оформление рубрики «Правовая страничка»</a:t>
            </a:r>
          </a:p>
          <a:p>
            <a:pPr marL="69850" marR="773430">
              <a:spcAft>
                <a:spcPts val="0"/>
              </a:spcAft>
            </a:pPr>
            <a:endParaRPr lang="ru-RU" sz="2000" dirty="0"/>
          </a:p>
          <a:p>
            <a:pPr marL="69850" marR="773430">
              <a:spcAft>
                <a:spcPts val="0"/>
              </a:spcAft>
            </a:pPr>
            <a:r>
              <a:rPr lang="ru-RU" sz="2000" dirty="0"/>
              <a:t>5.2. ГОСУДАРСТВЕННАЯ ПОДДЕРЖКА СЕМЕЙ С ДЕТЬМИ РАННЕГО И ДОШКОЛЬНОГО ВОЗРАСТОВ </a:t>
            </a:r>
            <a:endParaRPr lang="ru-RU" sz="2000" dirty="0">
              <a:latin typeface="Bahnschrift" pitchFamily="34" charset="0"/>
              <a:ea typeface="Calibri" panose="020F0502020204030204" pitchFamily="34" charset="0"/>
            </a:endParaRPr>
          </a:p>
          <a:p>
            <a:pPr marL="69850" marR="773430">
              <a:spcAft>
                <a:spcPts val="0"/>
              </a:spcAft>
            </a:pPr>
            <a:endParaRPr lang="ru-RU" sz="2000" dirty="0">
              <a:effectLst/>
              <a:latin typeface="Bahnschrift" pitchFamily="34" charset="0"/>
              <a:ea typeface="Calibri" panose="020F0502020204030204" pitchFamily="34" charset="0"/>
            </a:endParaRPr>
          </a:p>
          <a:p>
            <a:pPr marL="69850" marR="773430" algn="ctr">
              <a:spcAft>
                <a:spcPts val="0"/>
              </a:spcAft>
            </a:pPr>
            <a:endParaRPr lang="ru-RU" sz="2000" dirty="0">
              <a:effectLst/>
              <a:latin typeface="Bahnschrift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1640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49BF7C3-0F08-41F3-944F-03874945AD7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609738" y="-66584"/>
            <a:ext cx="12801738" cy="6924583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8784085-AABF-4D7C-8CB6-F8E1C3F6EEE9}"/>
              </a:ext>
            </a:extLst>
          </p:cNvPr>
          <p:cNvSpPr/>
          <p:nvPr/>
        </p:nvSpPr>
        <p:spPr>
          <a:xfrm>
            <a:off x="246184" y="532993"/>
            <a:ext cx="11641015" cy="7663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850" marR="773430" algn="ctr">
              <a:spcAft>
                <a:spcPts val="0"/>
              </a:spcAft>
            </a:pP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69850" marR="773430" algn="ctr">
              <a:spcAft>
                <a:spcPts val="0"/>
              </a:spcAft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РАЗДЕЛ 6. ЧАСТО ВСТРЕЧАЮЩИЕСЯ ВОПРОСЫ РОДИТЕЛЕЙ (ЗАКОННЫХ ПРЕДСТАВИТЕЛЕЙ) ДЕТЕЙ ДОШКОЛЬНОГО ВОЗРАСТА И ТИПИЧНЫЕ ПРОБЛЕМНЫЕ СИТУАЦИИ («ВЫ СПРАШИВАЛИ – МЫ ОТВЕЧАЕМ!»)</a:t>
            </a:r>
          </a:p>
          <a:p>
            <a:pPr marL="69850" marR="773430" algn="ctr">
              <a:spcAft>
                <a:spcPts val="0"/>
              </a:spcAft>
            </a:pP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69850" marR="773430">
              <a:spcAft>
                <a:spcPts val="0"/>
              </a:spcAft>
            </a:pPr>
            <a:r>
              <a:rPr lang="ru-RU" dirty="0"/>
              <a:t>6.1. ОТНОШЕНИЯ БРАТЬЕВ И СЕСТЕР В СЕМЬЕ</a:t>
            </a:r>
          </a:p>
          <a:p>
            <a:pPr marL="69850" marR="773430">
              <a:spcAft>
                <a:spcPts val="0"/>
              </a:spcAft>
            </a:pPr>
            <a:r>
              <a:rPr lang="ru-RU" dirty="0"/>
              <a:t>6.2. ДЕДУШКИ И БАБУШКИ В ЖИЗНИ РЕБЕНКА</a:t>
            </a:r>
          </a:p>
          <a:p>
            <a:pPr marL="69850" marR="773430">
              <a:spcAft>
                <a:spcPts val="0"/>
              </a:spcAft>
            </a:pPr>
            <a:r>
              <a:rPr lang="ru-RU" dirty="0"/>
              <a:t>6.3. ПООЩРЕНИЯ И НАКАЗАНИЯ В СЕМЬЕ</a:t>
            </a:r>
          </a:p>
          <a:p>
            <a:pPr marL="69850" marR="773430">
              <a:spcAft>
                <a:spcPts val="0"/>
              </a:spcAft>
            </a:pPr>
            <a:r>
              <a:rPr lang="ru-RU" dirty="0"/>
              <a:t>6.4. РАЗВОД В СЕМЬЕ</a:t>
            </a:r>
          </a:p>
          <a:p>
            <a:pPr marL="69850" marR="773430">
              <a:spcAft>
                <a:spcPts val="0"/>
              </a:spcAft>
            </a:pPr>
            <a:r>
              <a:rPr lang="ru-RU" dirty="0"/>
              <a:t>6.5. ТРЕВОЖНОСТЬ И СТРАХИ ДОШКОЛЬНИКА</a:t>
            </a:r>
          </a:p>
          <a:p>
            <a:pPr marL="69850" marR="773430">
              <a:spcAft>
                <a:spcPts val="0"/>
              </a:spcAft>
            </a:pPr>
            <a:r>
              <a:rPr lang="ru-RU" dirty="0"/>
              <a:t>6.6. БОЛЕЗНИ И СМЕРТЬ БЛИЗКИХ ЛЮДЕЙ</a:t>
            </a:r>
          </a:p>
          <a:p>
            <a:pPr marL="69850" marR="773430">
              <a:spcAft>
                <a:spcPts val="0"/>
              </a:spcAft>
            </a:pPr>
            <a:r>
              <a:rPr lang="ru-RU" dirty="0"/>
              <a:t>6.7. ВОСПИТАНИЕ РЕБЕНКА В НЕПОЛНОЙ СЕМЬЕ</a:t>
            </a:r>
          </a:p>
          <a:p>
            <a:pPr marL="69850" marR="773430">
              <a:spcAft>
                <a:spcPts val="0"/>
              </a:spcAft>
            </a:pPr>
            <a:r>
              <a:rPr lang="ru-RU" dirty="0"/>
              <a:t>6.8. ПОДДЕРЖКА РОДИТЕЛЬСКОГО АВТОРИТЕТА</a:t>
            </a:r>
          </a:p>
          <a:p>
            <a:pPr marL="69850" marR="773430">
              <a:spcAft>
                <a:spcPts val="0"/>
              </a:spcAft>
            </a:pPr>
            <a:r>
              <a:rPr lang="ru-RU" dirty="0"/>
              <a:t>6.9. ВЫБОР ПРАВИЛЬНЫХ ИГР И ИГРУШЕК</a:t>
            </a:r>
          </a:p>
          <a:p>
            <a:pPr marL="69850" marR="773430">
              <a:spcAft>
                <a:spcPts val="0"/>
              </a:spcAft>
            </a:pPr>
            <a:r>
              <a:rPr lang="ru-RU" dirty="0"/>
              <a:t>6.10. УПРЯМСТВО И КАПРИЗЫ </a:t>
            </a:r>
          </a:p>
          <a:p>
            <a:pPr marL="69850" marR="773430">
              <a:spcAft>
                <a:spcPts val="0"/>
              </a:spcAft>
            </a:pPr>
            <a:r>
              <a:rPr lang="ru-RU" dirty="0"/>
              <a:t>6.11. ВРЕДНЫЕ ПРИВЫЧКИ</a:t>
            </a:r>
          </a:p>
          <a:p>
            <a:pPr marL="69850" marR="773430">
              <a:spcAft>
                <a:spcPts val="0"/>
              </a:spcAft>
            </a:pPr>
            <a:r>
              <a:rPr lang="ru-RU" dirty="0"/>
              <a:t>6.12. ПОРУЧЕНИЯ И ДОМАШНИЙ ТРУД</a:t>
            </a:r>
          </a:p>
          <a:p>
            <a:pPr marL="69850" marR="773430">
              <a:spcAft>
                <a:spcPts val="0"/>
              </a:spcAft>
            </a:pPr>
            <a:r>
              <a:rPr lang="ru-RU" dirty="0"/>
              <a:t>6.13. ПИТОМЦЫ В СЕМЬЕ, УХОД ЗА НИМИ</a:t>
            </a:r>
          </a:p>
          <a:p>
            <a:pPr marL="69850" marR="773430">
              <a:spcAft>
                <a:spcPts val="0"/>
              </a:spcAft>
            </a:pPr>
            <a:r>
              <a:rPr lang="ru-RU" dirty="0"/>
              <a:t>6.14. АГРЕССИВНОЕ ПОВЕДЕНИЕ, ПРИЧИНЕНИЕ ФИЗИЧЕСКОГО УЩЕРБА</a:t>
            </a:r>
          </a:p>
          <a:p>
            <a:pPr marL="69850" marR="773430">
              <a:spcAft>
                <a:spcPts val="0"/>
              </a:spcAft>
            </a:pPr>
            <a:r>
              <a:rPr lang="ru-RU" dirty="0"/>
              <a:t>6.15. ПИЩЕВОЕ ПОВЕДЕНИЕ И ПИЩЕВЫЕ ПРИВЫЧКИ</a:t>
            </a:r>
          </a:p>
          <a:p>
            <a:pPr marL="69850" marR="773430">
              <a:spcAft>
                <a:spcPts val="0"/>
              </a:spcAft>
            </a:pPr>
            <a:r>
              <a:rPr lang="ru-RU" dirty="0"/>
              <a:t>6.16. КОМПЬЮТЕР, ИНТЕРНЕТ И КИБЕРБЕЗОПАСНОСТЬ ДЕТЕЙ ДОШКОЛЬНОГО ВОЗРАСТА</a:t>
            </a:r>
          </a:p>
          <a:p>
            <a:pPr marL="69850" marR="773430">
              <a:spcAft>
                <a:spcPts val="0"/>
              </a:spcAft>
            </a:pPr>
            <a:r>
              <a:rPr lang="ru-RU" dirty="0"/>
              <a:t>6.17. СПОСОБНОСТИ И ТАЛАНТЫ</a:t>
            </a:r>
          </a:p>
          <a:p>
            <a:pPr marL="69850" marR="773430">
              <a:spcAft>
                <a:spcPts val="0"/>
              </a:spcAft>
            </a:pPr>
            <a:r>
              <a:rPr lang="ru-RU" dirty="0"/>
              <a:t>6.18. ФОРМИРОВАНИЕ ПЕРВОНАЧАЛЬНЫХ ПРЕДСТАВЛЕНИЙ О ФИНАНСОВОЙ ГРАМОТНОСТИ</a:t>
            </a:r>
          </a:p>
          <a:p>
            <a:pPr marL="69850" marR="773430">
              <a:spcAft>
                <a:spcPts val="0"/>
              </a:spcAft>
            </a:pPr>
            <a:r>
              <a:rPr lang="ru-RU" dirty="0"/>
              <a:t>6.19. ДОПОЛНИТЕЛЬНОЕ ОБРАЗОВАНИЕ ДЕТЕЙ</a:t>
            </a:r>
          </a:p>
          <a:p>
            <a:pPr marL="69850" marR="773430">
              <a:spcAft>
                <a:spcPts val="0"/>
              </a:spcAft>
            </a:pPr>
            <a:endParaRPr lang="ru-RU" sz="1600" b="1" dirty="0"/>
          </a:p>
          <a:p>
            <a:pPr marL="69850" marR="773430">
              <a:spcAft>
                <a:spcPts val="0"/>
              </a:spcAft>
            </a:pPr>
            <a:endParaRPr lang="ru-RU" sz="1400" dirty="0">
              <a:effectLst/>
              <a:latin typeface="Bahnschrift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164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49BF7C3-0F08-41F3-944F-03874945AD7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532826" y="0"/>
            <a:ext cx="12280142" cy="6924583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8784085-AABF-4D7C-8CB6-F8E1C3F6EEE9}"/>
              </a:ext>
            </a:extLst>
          </p:cNvPr>
          <p:cNvSpPr/>
          <p:nvPr/>
        </p:nvSpPr>
        <p:spPr>
          <a:xfrm>
            <a:off x="-435836" y="532993"/>
            <a:ext cx="1232303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850" marR="773430" algn="ctr">
              <a:spcAft>
                <a:spcPts val="0"/>
              </a:spcAft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РАЗДЕЛ 7. ПРОСТРАНСТВО РОДИТЕЛЬСКИХ ИНИЦИАТИВ</a:t>
            </a:r>
          </a:p>
          <a:p>
            <a:pPr marL="69850" marR="773430">
              <a:spcAft>
                <a:spcPts val="0"/>
              </a:spcAft>
            </a:pPr>
            <a:endParaRPr lang="ru-RU" sz="2000" dirty="0">
              <a:latin typeface="Bahnschrift" pitchFamily="34" charset="0"/>
              <a:ea typeface="Calibri" panose="020F0502020204030204" pitchFamily="34" charset="0"/>
            </a:endParaRPr>
          </a:p>
          <a:p>
            <a:pPr marL="69850" marR="773430">
              <a:spcAft>
                <a:spcPts val="0"/>
              </a:spcAft>
            </a:pPr>
            <a:r>
              <a:rPr lang="ru-RU" sz="2000" i="1" dirty="0"/>
              <a:t>Для того чтобы просвещение родителей могло решать поставленные задачи, важно не только педагогам быть активными и инициативными, но и стимулировать активность родителей, вовлекать их в жизнь ДОО. Практикой наработаны различные способы и формы проявления родительской инициативы.</a:t>
            </a:r>
          </a:p>
          <a:p>
            <a:pPr marL="69850" marR="773430">
              <a:lnSpc>
                <a:spcPct val="150000"/>
              </a:lnSpc>
              <a:spcAft>
                <a:spcPts val="0"/>
              </a:spcAft>
            </a:pPr>
            <a:endParaRPr lang="ru-RU" sz="2000" dirty="0">
              <a:effectLst/>
              <a:latin typeface="Bahnschrift" pitchFamily="34" charset="0"/>
              <a:ea typeface="Calibri" panose="020F0502020204030204" pitchFamily="34" charset="0"/>
            </a:endParaRPr>
          </a:p>
          <a:p>
            <a:pPr marL="412750" marR="773430" indent="-342900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2000" b="1" dirty="0"/>
              <a:t>Семейные или родительские клубы</a:t>
            </a:r>
          </a:p>
          <a:p>
            <a:pPr marL="412750" marR="773430" indent="-342900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2000" b="1" dirty="0"/>
              <a:t>Клуб молодой семьи</a:t>
            </a:r>
          </a:p>
          <a:p>
            <a:pPr marL="412750" marR="773430" indent="-342900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2000" b="1" dirty="0"/>
              <a:t>Клуб выходного дня</a:t>
            </a:r>
          </a:p>
          <a:p>
            <a:pPr marL="412750" marR="773430" indent="-342900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2000" b="1" dirty="0"/>
              <a:t>Организация театральной студии</a:t>
            </a:r>
            <a:endParaRPr lang="ru-RU" sz="2000" b="1" dirty="0">
              <a:effectLst/>
              <a:latin typeface="Bahnschrift" pitchFamily="34" charset="0"/>
              <a:ea typeface="Calibri" panose="020F0502020204030204" pitchFamily="34" charset="0"/>
            </a:endParaRPr>
          </a:p>
          <a:p>
            <a:pPr marL="412750" marR="773430" indent="-342900" algn="ctr">
              <a:spcAft>
                <a:spcPts val="0"/>
              </a:spcAft>
              <a:buFont typeface="Arial" pitchFamily="34" charset="0"/>
              <a:buChar char="•"/>
            </a:pPr>
            <a:endParaRPr lang="ru-RU" sz="2000" b="1" dirty="0">
              <a:effectLst/>
              <a:latin typeface="Bahnschrift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1640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8E7124-DE59-C38E-50A0-00C23C0D94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30A10AA-0026-5AD5-6B6C-69F3B543790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96471" y="0"/>
            <a:ext cx="12584942" cy="6924583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8339F67-D309-9657-0E45-3498E151E842}"/>
              </a:ext>
            </a:extLst>
          </p:cNvPr>
          <p:cNvSpPr/>
          <p:nvPr/>
        </p:nvSpPr>
        <p:spPr>
          <a:xfrm>
            <a:off x="-435836" y="532993"/>
            <a:ext cx="123230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2750" marR="773430" indent="-342900" algn="ctr">
              <a:spcAft>
                <a:spcPts val="0"/>
              </a:spcAft>
              <a:buFont typeface="Arial" pitchFamily="34" charset="0"/>
              <a:buChar char="•"/>
            </a:pPr>
            <a:endParaRPr lang="ru-RU" sz="2000" b="1" dirty="0">
              <a:effectLst/>
              <a:latin typeface="Bahnschrift" pitchFamily="34" charset="0"/>
              <a:ea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0320F1F-987A-8A02-A4A5-7FBE525358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298" y="361926"/>
            <a:ext cx="6526471" cy="61341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3715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BBDE9E0-79DD-46EA-A524-35EEA951BCA8}"/>
              </a:ext>
            </a:extLst>
          </p:cNvPr>
          <p:cNvGrpSpPr>
            <a:grpSpLocks/>
          </p:cNvGrpSpPr>
          <p:nvPr/>
        </p:nvGrpSpPr>
        <p:grpSpPr>
          <a:xfrm>
            <a:off x="0" y="0"/>
            <a:ext cx="12447735" cy="6942338"/>
            <a:chOff x="-1" y="100718"/>
            <a:chExt cx="12096465" cy="6818387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B1F768AF-D7F9-4AA6-B37D-F7E7FCEA2639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1" y="100718"/>
              <a:ext cx="12096465" cy="6818387"/>
            </a:xfrm>
            <a:prstGeom prst="rect">
              <a:avLst/>
            </a:prstGeom>
          </p:spPr>
        </p:pic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278FEED0-B6A6-445A-B05E-B6D9DF983DC9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97131" y="561730"/>
              <a:ext cx="779926" cy="658687"/>
            </a:xfrm>
            <a:prstGeom prst="rect">
              <a:avLst/>
            </a:prstGeom>
          </p:spPr>
        </p:pic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48172024-A825-4F55-833C-0949365AAA0A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64051" y="756091"/>
              <a:ext cx="2281479" cy="269336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FD6215F-B9E7-4FDA-A696-79EA032B52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88700" y="1204913"/>
            <a:ext cx="7778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8888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2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DE507BA5-A682-44DB-8927-3726C077EF32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892824" y="1055475"/>
            <a:ext cx="9499105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/>
              <a:t>Указ Президента РФ от 22.11.2023 №875 «О проведении в Российской Федерации Года семьи»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b="1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i="1" dirty="0"/>
              <a:t>Часть 2 статьи 44 Федерального закона «Об образовании в РФ» гласит: образовательные организации оказывают помощь родителям (законным представителям) несовершеннолетних обучающихся в воспитании детей, охране и укреплении их физического и психического здоровья, развития индивидуальных способностей и необходимой коррекции нарушений их развития</a:t>
            </a:r>
            <a:r>
              <a:rPr lang="ru-RU" sz="2800" i="1" dirty="0"/>
              <a:t>»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i="1" dirty="0"/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/>
              <a:t> </a:t>
            </a:r>
            <a:r>
              <a:rPr lang="ru-RU" sz="2400" b="1" dirty="0"/>
              <a:t>Федеральным законом от 05.04.2021№85-ФЗ внесены изменения в Федеральный закон от 29.12.2012№ 273-ФЗ «Об образовании в Российской Федерации», </a:t>
            </a:r>
            <a:r>
              <a:rPr lang="ru-RU" sz="2400" b="1" u="sng" dirty="0"/>
              <a:t>закреплено понятие просветительской деятельности. </a:t>
            </a:r>
            <a:endParaRPr kumimoji="0" lang="ru-RU" altLang="ru-RU" sz="2400" b="1" i="0" u="sng" strike="noStrike" cap="none" normalizeH="0" baseline="0" dirty="0">
              <a:ln>
                <a:noFill/>
              </a:ln>
              <a:solidFill>
                <a:srgbClr val="001F5F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362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AA5AE66-E689-4C94-A663-E2187A9D3275}"/>
              </a:ext>
            </a:extLst>
          </p:cNvPr>
          <p:cNvGrpSpPr>
            <a:grpSpLocks/>
          </p:cNvGrpSpPr>
          <p:nvPr/>
        </p:nvGrpSpPr>
        <p:grpSpPr>
          <a:xfrm>
            <a:off x="0" y="69289"/>
            <a:ext cx="12192000" cy="6924583"/>
            <a:chOff x="0" y="0"/>
            <a:chExt cx="12096465" cy="6818387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949BF7C3-0F08-41F3-944F-03874945AD73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096465" cy="6818387"/>
            </a:xfrm>
            <a:prstGeom prst="rect">
              <a:avLst/>
            </a:prstGeom>
          </p:spPr>
        </p:pic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6CA41799-2194-4651-A69B-4C8B8FD99794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97131" y="561730"/>
              <a:ext cx="779926" cy="658687"/>
            </a:xfrm>
            <a:prstGeom prst="rect">
              <a:avLst/>
            </a:prstGeom>
          </p:spPr>
        </p:pic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24AA0D7A-37F4-414A-A425-E88A9CB6515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64051" y="756091"/>
              <a:ext cx="2281479" cy="269336"/>
            </a:xfrm>
            <a:prstGeom prst="rect">
              <a:avLst/>
            </a:prstGeom>
          </p:spPr>
        </p:pic>
      </p:grpSp>
      <p:sp>
        <p:nvSpPr>
          <p:cNvPr id="8" name="Прямоугольник 7"/>
          <p:cNvSpPr/>
          <p:nvPr/>
        </p:nvSpPr>
        <p:spPr>
          <a:xfrm>
            <a:off x="316194" y="1308714"/>
            <a:ext cx="1140009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Просвещение родителей задача государственной важности» п.3 перечня поручений Президента РФ от 14 июня 2022 г. № Пр-1049 ГС (по итогам заседания Президиума Государственного Совета РФ от 25.05.2022 г.)</a:t>
            </a:r>
          </a:p>
          <a:p>
            <a:pPr algn="just"/>
            <a:endParaRPr lang="ru-RU" sz="2800" b="1" dirty="0"/>
          </a:p>
          <a:p>
            <a:pPr algn="just"/>
            <a:r>
              <a:rPr lang="ru-RU" sz="2800" b="1" dirty="0"/>
              <a:t> Программа Просвещения родителей (законных представителей) детей дошкольного возраста, посещающих дошкольные образовательные организации представляет собой </a:t>
            </a:r>
            <a:r>
              <a:rPr lang="ru-RU" sz="2800" b="1" dirty="0">
                <a:solidFill>
                  <a:srgbClr val="7030A0"/>
                </a:solidFill>
              </a:rPr>
              <a:t>документ, направленный на оказание помощи педагогам дошкольного образования в определении содержания и форм просвещения родителей.</a:t>
            </a:r>
          </a:p>
          <a:p>
            <a:pPr algn="ctr"/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733896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49BF7C3-0F08-41F3-944F-03874945AD7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609738" y="-66584"/>
            <a:ext cx="12801738" cy="6924583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8784085-AABF-4D7C-8CB6-F8E1C3F6EEE9}"/>
              </a:ext>
            </a:extLst>
          </p:cNvPr>
          <p:cNvSpPr/>
          <p:nvPr/>
        </p:nvSpPr>
        <p:spPr>
          <a:xfrm>
            <a:off x="515487" y="532993"/>
            <a:ext cx="10662082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850" marR="773430" algn="ctr">
              <a:spcAft>
                <a:spcPts val="0"/>
              </a:spcAft>
            </a:pPr>
            <a:r>
              <a:rPr lang="ru-RU" sz="2400" b="1" dirty="0">
                <a:latin typeface="Bahnschrift" pitchFamily="34" charset="0"/>
              </a:rPr>
              <a:t>Программа просвещения родителей (законных представителей) детей младенческого, раннего и дошкольного возрастов в ДОО.</a:t>
            </a:r>
          </a:p>
          <a:p>
            <a:pPr marL="69850" marR="773430" algn="ctr">
              <a:spcAft>
                <a:spcPts val="0"/>
              </a:spcAft>
            </a:pPr>
            <a:r>
              <a:rPr lang="ru-RU" sz="2000" i="1" u="sng" dirty="0">
                <a:latin typeface="Bahnschrift" pitchFamily="34" charset="0"/>
              </a:rPr>
              <a:t> Хронология событий:</a:t>
            </a:r>
          </a:p>
          <a:p>
            <a:pPr marL="69850" marR="773430" algn="ctr">
              <a:spcAft>
                <a:spcPts val="0"/>
              </a:spcAft>
            </a:pPr>
            <a:endParaRPr lang="ru-RU" sz="2000" i="1" u="sng" dirty="0">
              <a:latin typeface="Bahnschrift" pitchFamily="34" charset="0"/>
            </a:endParaRPr>
          </a:p>
          <a:p>
            <a:pPr marL="412750" marR="773430" indent="-342900">
              <a:spcAft>
                <a:spcPts val="0"/>
              </a:spcAft>
              <a:buFont typeface="Wingdings" pitchFamily="2" charset="2"/>
              <a:buChar char="v"/>
            </a:pPr>
            <a:r>
              <a:rPr lang="ru-RU" sz="2000" dirty="0">
                <a:latin typeface="Bahnschrift" pitchFamily="34" charset="0"/>
              </a:rPr>
              <a:t> </a:t>
            </a:r>
            <a:r>
              <a:rPr lang="ru-RU" sz="2000" b="1" dirty="0">
                <a:latin typeface="Bahnschrift" pitchFamily="34" charset="0"/>
              </a:rPr>
              <a:t>2023 год</a:t>
            </a:r>
            <a:r>
              <a:rPr lang="ru-RU" sz="2000" dirty="0">
                <a:latin typeface="Bahnschrift" pitchFamily="34" charset="0"/>
              </a:rPr>
              <a:t>: - разработка </a:t>
            </a:r>
            <a:r>
              <a:rPr lang="ru-RU" sz="2000" b="1" dirty="0">
                <a:latin typeface="Bahnschrift" pitchFamily="34" charset="0"/>
              </a:rPr>
              <a:t>ПРОЕКТА </a:t>
            </a:r>
            <a:r>
              <a:rPr lang="ru-RU" sz="2000" dirty="0">
                <a:latin typeface="Bahnschrift" pitchFamily="34" charset="0"/>
              </a:rPr>
              <a:t>программы просвещения родителей (законных представителей) детей младенческого, раннего и дошкольного возрастов в ДОО.</a:t>
            </a:r>
          </a:p>
          <a:p>
            <a:pPr marL="69850" marR="773430">
              <a:spcAft>
                <a:spcPts val="0"/>
              </a:spcAft>
            </a:pPr>
            <a:endParaRPr lang="ru-RU" sz="2000" dirty="0">
              <a:latin typeface="Bahnschrift" pitchFamily="34" charset="0"/>
            </a:endParaRPr>
          </a:p>
          <a:p>
            <a:pPr marL="412750" marR="773430" indent="-342900">
              <a:spcAft>
                <a:spcPts val="0"/>
              </a:spcAft>
              <a:buFont typeface="Wingdings" pitchFamily="2" charset="2"/>
              <a:buChar char="v"/>
            </a:pPr>
            <a:r>
              <a:rPr lang="ru-RU" sz="2000" b="1" dirty="0">
                <a:latin typeface="Bahnschrift" pitchFamily="34" charset="0"/>
              </a:rPr>
              <a:t>2023-2024 год</a:t>
            </a:r>
            <a:r>
              <a:rPr lang="ru-RU" sz="2000" dirty="0">
                <a:latin typeface="Bahnschrift" pitchFamily="34" charset="0"/>
              </a:rPr>
              <a:t>: - апробация </a:t>
            </a:r>
            <a:r>
              <a:rPr lang="ru-RU" sz="2000" b="1" dirty="0">
                <a:latin typeface="Bahnschrift" pitchFamily="34" charset="0"/>
              </a:rPr>
              <a:t>ПРОЕКТА</a:t>
            </a:r>
            <a:r>
              <a:rPr lang="ru-RU" sz="2000" dirty="0">
                <a:latin typeface="Bahnschrift" pitchFamily="34" charset="0"/>
              </a:rPr>
              <a:t> программы просвещения родителей в ДОО: </a:t>
            </a:r>
            <a:r>
              <a:rPr lang="ru-RU" sz="2000" b="1" dirty="0">
                <a:latin typeface="Bahnschrift" pitchFamily="34" charset="0"/>
              </a:rPr>
              <a:t>5 регионов РФ </a:t>
            </a:r>
            <a:r>
              <a:rPr lang="ru-RU" sz="2000" dirty="0">
                <a:latin typeface="Bahnschrift" pitchFamily="34" charset="0"/>
              </a:rPr>
              <a:t>(Санкт-Петербург, Вологодская область, Красноярск, Алтайский край, ХМАО Югра), 39 ДОО ( реализация программы «Просвещение родителей, общественное обсуждение ПРОЕКТА программы просвещения родителей, старт сбора лучших практик ДОО регионов по просвещению родителей (законных представителей) детей младенческого, раннего и дошкольного возрастов).</a:t>
            </a:r>
          </a:p>
          <a:p>
            <a:pPr marL="69850" marR="773430">
              <a:spcAft>
                <a:spcPts val="0"/>
              </a:spcAft>
            </a:pPr>
            <a:endParaRPr lang="ru-RU" sz="2000" dirty="0">
              <a:latin typeface="Bahnschrift" pitchFamily="34" charset="0"/>
            </a:endParaRPr>
          </a:p>
          <a:p>
            <a:pPr marL="412750" marR="773430" indent="-342900">
              <a:spcAft>
                <a:spcPts val="0"/>
              </a:spcAft>
              <a:buFont typeface="Wingdings" pitchFamily="2" charset="2"/>
              <a:buChar char="v"/>
            </a:pPr>
            <a:r>
              <a:rPr lang="ru-RU" sz="2000" b="1" dirty="0">
                <a:latin typeface="Bahnschrift" pitchFamily="34" charset="0"/>
              </a:rPr>
              <a:t>До 2030 года</a:t>
            </a:r>
            <a:r>
              <a:rPr lang="ru-RU" sz="2000" dirty="0">
                <a:latin typeface="Bahnschrift" pitchFamily="34" charset="0"/>
              </a:rPr>
              <a:t>: - внедрение и реализация Программы просвещения родителей (законных представителей) детей младенческого, раннего и дошкольного возрастов в ДОО всех субъектов РФ.</a:t>
            </a:r>
            <a:endParaRPr lang="ru-RU" sz="2000" dirty="0">
              <a:effectLst/>
              <a:latin typeface="Bahnschrift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035527923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81933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F98E25-6B73-4E6C-A021-DD676A2A9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07C8C9-6FFB-4104-868E-A78CCB7C0C6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776D42E-1B68-4D91-BD1E-878F5C02304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Image 2">
            <a:extLst>
              <a:ext uri="{FF2B5EF4-FFF2-40B4-BE49-F238E27FC236}">
                <a16:creationId xmlns:a16="http://schemas.microsoft.com/office/drawing/2014/main" id="{A7B50A30-FB0E-48E7-A221-99676D59D08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195487"/>
            <a:ext cx="12506528" cy="7105211"/>
          </a:xfrm>
          <a:prstGeom prst="rect">
            <a:avLst/>
          </a:prstGeom>
        </p:spPr>
      </p:pic>
      <p:sp>
        <p:nvSpPr>
          <p:cNvPr id="16" name="Textbox 25">
            <a:extLst>
              <a:ext uri="{FF2B5EF4-FFF2-40B4-BE49-F238E27FC236}">
                <a16:creationId xmlns:a16="http://schemas.microsoft.com/office/drawing/2014/main" id="{EA86E9C2-9457-44A3-9B9C-20052E4508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4707" y="3505799"/>
            <a:ext cx="5341121" cy="4529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Педагогическое просвещение родителей (законных представителей) детей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– это целенаправленный процесс активизации воспитательного потенциала семьи, передачи родителям структурированной, тщательно подобранной информации по вопросам здоровья, развития, воспитания и взаимоотношений с ребенком в семье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25F37F21-F42C-4C93-A240-AB004C1B53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5500" y="5447270"/>
            <a:ext cx="533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5">
            <a:extLst>
              <a:ext uri="{FF2B5EF4-FFF2-40B4-BE49-F238E27FC236}">
                <a16:creationId xmlns:a16="http://schemas.microsoft.com/office/drawing/2014/main" id="{63E52E87-958B-4CD1-836C-54DC314694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8F87246A-D8D4-450C-A34B-230116C0D9D8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213283" y="598205"/>
            <a:ext cx="5822271" cy="340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8566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Просветительская деятельность – 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это деятельность вне рамок образовательных программ, направленная на</a:t>
            </a:r>
            <a:r>
              <a:rPr lang="ru-RU" altLang="ru-RU" sz="2000" dirty="0"/>
              <a:t>      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распространение знаний, умений, навыков, ценностных установок, опыта и компетенции в целях интеллектуального, духовно-нравственного, творческого, физического и (или) профессионального развития человека, удовлетворения его образовательных потребностей и</a:t>
            </a:r>
            <a:r>
              <a:rPr lang="ru-RU" altLang="ru-RU" sz="2000" dirty="0"/>
              <a:t>  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интересов.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733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B48E4FB-1ECA-4372-94B8-9CE3AD94CA4F}"/>
              </a:ext>
            </a:extLst>
          </p:cNvPr>
          <p:cNvGrpSpPr>
            <a:grpSpLocks/>
          </p:cNvGrpSpPr>
          <p:nvPr/>
        </p:nvGrpSpPr>
        <p:grpSpPr>
          <a:xfrm>
            <a:off x="1" y="-113458"/>
            <a:ext cx="12302778" cy="7083884"/>
            <a:chOff x="0" y="0"/>
            <a:chExt cx="12096465" cy="6818387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FD6F0F6C-AA13-44D7-B55A-40CEE6795FBC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096465" cy="6818387"/>
            </a:xfrm>
            <a:prstGeom prst="rect">
              <a:avLst/>
            </a:prstGeom>
          </p:spPr>
        </p:pic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CBC54972-7A4C-4922-9925-A814689CCA0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97131" y="561730"/>
              <a:ext cx="779926" cy="658687"/>
            </a:xfrm>
            <a:prstGeom prst="rect">
              <a:avLst/>
            </a:prstGeom>
          </p:spPr>
        </p:pic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67FC215C-5AD7-44E5-8690-9E0C6DB581B7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64051" y="756091"/>
              <a:ext cx="2281479" cy="269336"/>
            </a:xfrm>
            <a:prstGeom prst="rect">
              <a:avLst/>
            </a:prstGeom>
          </p:spPr>
        </p:pic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22C6E2C-46C9-44D3-BD8A-B600867A8B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5751" y="0"/>
            <a:ext cx="5243410" cy="6746057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A5A3626-97A3-43EB-9C86-8768D1406529}"/>
              </a:ext>
            </a:extLst>
          </p:cNvPr>
          <p:cNvSpPr/>
          <p:nvPr/>
        </p:nvSpPr>
        <p:spPr>
          <a:xfrm>
            <a:off x="619750" y="1467189"/>
            <a:ext cx="6096000" cy="34006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Цель просвещения родителей (законных представителей) детей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приобщение родителей к ценностям осознанного и ответственного родительства, обеспечение поддержки семьи в вопросах образования, охраны и укрепления здоровья каждого ребенка, обеспечение единства подходов к воспитанию и обучению детей в условиях детского сада и семьи, повышение воспитательного потенциала семьи, а также информирование о правах родителей и государственной поддержке семей с детьми дошкольного возраста.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542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623A4E2-0ABD-4D45-9CC6-D094B50975B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55925" y="-195415"/>
            <a:ext cx="12247925" cy="6993558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9BCA608-0031-4C3D-A110-CFD6E98E10A6}"/>
              </a:ext>
            </a:extLst>
          </p:cNvPr>
          <p:cNvSpPr/>
          <p:nvPr/>
        </p:nvSpPr>
        <p:spPr>
          <a:xfrm>
            <a:off x="764030" y="1096646"/>
            <a:ext cx="99429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92710" algn="ctr">
              <a:lnSpc>
                <a:spcPts val="2420"/>
              </a:lnSpc>
              <a:spcBef>
                <a:spcPts val="400"/>
              </a:spcBef>
              <a:spcAft>
                <a:spcPts val="0"/>
              </a:spcAft>
            </a:pPr>
            <a:r>
              <a:rPr lang="ru-RU" sz="2000" b="1" dirty="0">
                <a:solidFill>
                  <a:srgbClr val="001F5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Вопросы </a:t>
            </a:r>
            <a:r>
              <a:rPr lang="ru-RU" sz="2000" b="1" spc="-70" dirty="0">
                <a:solidFill>
                  <a:srgbClr val="001F5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2000" b="1" dirty="0">
                <a:solidFill>
                  <a:srgbClr val="001F5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просвещения</a:t>
            </a:r>
            <a:r>
              <a:rPr lang="ru-RU" sz="2000" b="1" spc="-105" dirty="0">
                <a:solidFill>
                  <a:srgbClr val="001F5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2000" b="1" dirty="0">
                <a:solidFill>
                  <a:srgbClr val="001F5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родителей</a:t>
            </a:r>
            <a:r>
              <a:rPr lang="ru-RU" sz="2000" b="1" spc="-75" dirty="0">
                <a:solidFill>
                  <a:srgbClr val="001F5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2000" b="1" dirty="0">
                <a:solidFill>
                  <a:srgbClr val="001F5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(законных</a:t>
            </a:r>
            <a:r>
              <a:rPr lang="ru-RU" sz="2000" b="1" spc="-100" dirty="0">
                <a:solidFill>
                  <a:srgbClr val="001F5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2000" b="1" spc="-10" dirty="0">
                <a:solidFill>
                  <a:srgbClr val="001F5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представителей)</a:t>
            </a: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</a:rPr>
              <a:t>  </a:t>
            </a:r>
            <a:r>
              <a:rPr lang="ru-RU" sz="2000" b="1" spc="-10" dirty="0">
                <a:solidFill>
                  <a:srgbClr val="001F5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дете</a:t>
            </a:r>
            <a:r>
              <a:rPr lang="ru-RU" b="1" spc="-10" dirty="0">
                <a:solidFill>
                  <a:srgbClr val="001F5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й:</a:t>
            </a:r>
            <a:endParaRPr lang="ru-RU" sz="105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BABBBF9-C8C0-4E31-B54F-7ECF0F3CB3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030" y="1836982"/>
            <a:ext cx="707197" cy="71329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856F59E-18FC-42AE-9D42-5AB4A555A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1149" y="1842074"/>
            <a:ext cx="707197" cy="713294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8B1A104-2799-40FC-859A-7B1D574816B0}"/>
              </a:ext>
            </a:extLst>
          </p:cNvPr>
          <p:cNvSpPr/>
          <p:nvPr/>
        </p:nvSpPr>
        <p:spPr>
          <a:xfrm>
            <a:off x="1341672" y="2014055"/>
            <a:ext cx="3721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03835">
              <a:spcBef>
                <a:spcPts val="405"/>
              </a:spcBef>
              <a:spcAft>
                <a:spcPts val="0"/>
              </a:spcAft>
            </a:pPr>
            <a:r>
              <a:rPr lang="ru-RU" dirty="0">
                <a:solidFill>
                  <a:srgbClr val="001F5F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Вопросы</a:t>
            </a:r>
            <a:r>
              <a:rPr lang="ru-RU" spc="-120" dirty="0">
                <a:solidFill>
                  <a:srgbClr val="001F5F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solidFill>
                  <a:srgbClr val="001F5F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возрастного</a:t>
            </a:r>
            <a:r>
              <a:rPr lang="ru-RU" spc="-100" dirty="0">
                <a:solidFill>
                  <a:srgbClr val="001F5F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pc="-10" dirty="0">
                <a:solidFill>
                  <a:srgbClr val="001F5F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развития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B2D807A-50C9-4B4D-9701-F77BD76CF103}"/>
              </a:ext>
            </a:extLst>
          </p:cNvPr>
          <p:cNvSpPr/>
          <p:nvPr/>
        </p:nvSpPr>
        <p:spPr>
          <a:xfrm>
            <a:off x="7195353" y="1961258"/>
            <a:ext cx="48513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76095" indent="-1512570">
              <a:lnSpc>
                <a:spcPct val="105000"/>
              </a:lnSpc>
              <a:spcBef>
                <a:spcPts val="405"/>
              </a:spcBef>
              <a:spcAft>
                <a:spcPts val="0"/>
              </a:spcAft>
            </a:pPr>
            <a:r>
              <a:rPr lang="ru-RU" spc="-10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Меры</a:t>
            </a:r>
            <a:r>
              <a:rPr lang="ru-RU" spc="-110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pc="-10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государственной</a:t>
            </a:r>
            <a:r>
              <a:rPr lang="ru-RU" spc="-110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pc="-10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поддержки </a:t>
            </a:r>
            <a:r>
              <a:rPr lang="ru-RU" spc="-20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семей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pSp>
        <p:nvGrpSpPr>
          <p:cNvPr id="12" name="Group 51">
            <a:extLst>
              <a:ext uri="{FF2B5EF4-FFF2-40B4-BE49-F238E27FC236}">
                <a16:creationId xmlns:a16="http://schemas.microsoft.com/office/drawing/2014/main" id="{A6FE17AA-2FDB-4FFF-B489-70A14FF1E7AA}"/>
              </a:ext>
            </a:extLst>
          </p:cNvPr>
          <p:cNvGrpSpPr>
            <a:grpSpLocks/>
          </p:cNvGrpSpPr>
          <p:nvPr/>
        </p:nvGrpSpPr>
        <p:grpSpPr>
          <a:xfrm>
            <a:off x="760027" y="2717165"/>
            <a:ext cx="711200" cy="711835"/>
            <a:chOff x="0" y="0"/>
            <a:chExt cx="711200" cy="711835"/>
          </a:xfrm>
        </p:grpSpPr>
        <p:sp>
          <p:nvSpPr>
            <p:cNvPr id="13" name="Graphic 52">
              <a:extLst>
                <a:ext uri="{FF2B5EF4-FFF2-40B4-BE49-F238E27FC236}">
                  <a16:creationId xmlns:a16="http://schemas.microsoft.com/office/drawing/2014/main" id="{C87F4BA3-37AF-4CB0-AC20-D0626538451E}"/>
                </a:ext>
              </a:extLst>
            </p:cNvPr>
            <p:cNvSpPr/>
            <p:nvPr/>
          </p:nvSpPr>
          <p:spPr>
            <a:xfrm>
              <a:off x="0" y="0"/>
              <a:ext cx="711200" cy="711835"/>
            </a:xfrm>
            <a:custGeom>
              <a:avLst/>
              <a:gdLst/>
              <a:ahLst/>
              <a:cxnLst/>
              <a:rect l="l" t="t" r="r" b="b"/>
              <a:pathLst>
                <a:path w="711200" h="711835">
                  <a:moveTo>
                    <a:pt x="463232" y="0"/>
                  </a:moveTo>
                  <a:lnTo>
                    <a:pt x="247650" y="0"/>
                  </a:lnTo>
                  <a:lnTo>
                    <a:pt x="228990" y="1847"/>
                  </a:lnTo>
                  <a:lnTo>
                    <a:pt x="180340" y="27939"/>
                  </a:lnTo>
                  <a:lnTo>
                    <a:pt x="27940" y="180339"/>
                  </a:lnTo>
                  <a:lnTo>
                    <a:pt x="1851" y="228988"/>
                  </a:lnTo>
                  <a:lnTo>
                    <a:pt x="0" y="247650"/>
                  </a:lnTo>
                  <a:lnTo>
                    <a:pt x="0" y="463550"/>
                  </a:lnTo>
                  <a:lnTo>
                    <a:pt x="16030" y="516449"/>
                  </a:lnTo>
                  <a:lnTo>
                    <a:pt x="180340" y="683387"/>
                  </a:lnTo>
                  <a:lnTo>
                    <a:pt x="228990" y="709479"/>
                  </a:lnTo>
                  <a:lnTo>
                    <a:pt x="247650" y="711326"/>
                  </a:lnTo>
                  <a:lnTo>
                    <a:pt x="463232" y="711326"/>
                  </a:lnTo>
                  <a:lnTo>
                    <a:pt x="516099" y="695307"/>
                  </a:lnTo>
                  <a:lnTo>
                    <a:pt x="683069" y="530987"/>
                  </a:lnTo>
                  <a:lnTo>
                    <a:pt x="709037" y="482230"/>
                  </a:lnTo>
                  <a:lnTo>
                    <a:pt x="710882" y="463550"/>
                  </a:lnTo>
                  <a:lnTo>
                    <a:pt x="710882" y="247650"/>
                  </a:lnTo>
                  <a:lnTo>
                    <a:pt x="694916" y="194857"/>
                  </a:lnTo>
                  <a:lnTo>
                    <a:pt x="530606" y="27939"/>
                  </a:lnTo>
                  <a:lnTo>
                    <a:pt x="481910" y="1847"/>
                  </a:lnTo>
                  <a:lnTo>
                    <a:pt x="4632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pic>
          <p:nvPicPr>
            <p:cNvPr id="14" name="Image 53">
              <a:extLst>
                <a:ext uri="{FF2B5EF4-FFF2-40B4-BE49-F238E27FC236}">
                  <a16:creationId xmlns:a16="http://schemas.microsoft.com/office/drawing/2014/main" id="{613F71FC-527C-4F05-B52A-F9429BDF0CE4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4940" y="76276"/>
              <a:ext cx="507923" cy="507923"/>
            </a:xfrm>
            <a:prstGeom prst="rect">
              <a:avLst/>
            </a:prstGeom>
          </p:spPr>
        </p:pic>
      </p:grpSp>
      <p:grpSp>
        <p:nvGrpSpPr>
          <p:cNvPr id="15" name="Group 55">
            <a:extLst>
              <a:ext uri="{FF2B5EF4-FFF2-40B4-BE49-F238E27FC236}">
                <a16:creationId xmlns:a16="http://schemas.microsoft.com/office/drawing/2014/main" id="{99421F10-501A-4530-8A5B-B968679B46D5}"/>
              </a:ext>
            </a:extLst>
          </p:cNvPr>
          <p:cNvGrpSpPr>
            <a:grpSpLocks/>
          </p:cNvGrpSpPr>
          <p:nvPr/>
        </p:nvGrpSpPr>
        <p:grpSpPr>
          <a:xfrm>
            <a:off x="6557146" y="2612073"/>
            <a:ext cx="711200" cy="711835"/>
            <a:chOff x="0" y="0"/>
            <a:chExt cx="711200" cy="711835"/>
          </a:xfrm>
        </p:grpSpPr>
        <p:sp>
          <p:nvSpPr>
            <p:cNvPr id="16" name="Graphic 56">
              <a:extLst>
                <a:ext uri="{FF2B5EF4-FFF2-40B4-BE49-F238E27FC236}">
                  <a16:creationId xmlns:a16="http://schemas.microsoft.com/office/drawing/2014/main" id="{BFDA1985-0F91-4123-9499-195FA73F67B1}"/>
                </a:ext>
              </a:extLst>
            </p:cNvPr>
            <p:cNvSpPr/>
            <p:nvPr/>
          </p:nvSpPr>
          <p:spPr>
            <a:xfrm>
              <a:off x="0" y="0"/>
              <a:ext cx="711200" cy="711835"/>
            </a:xfrm>
            <a:custGeom>
              <a:avLst/>
              <a:gdLst/>
              <a:ahLst/>
              <a:cxnLst/>
              <a:rect l="l" t="t" r="r" b="b"/>
              <a:pathLst>
                <a:path w="711200" h="711835">
                  <a:moveTo>
                    <a:pt x="463168" y="0"/>
                  </a:moveTo>
                  <a:lnTo>
                    <a:pt x="247650" y="0"/>
                  </a:lnTo>
                  <a:lnTo>
                    <a:pt x="228971" y="1847"/>
                  </a:lnTo>
                  <a:lnTo>
                    <a:pt x="180340" y="27939"/>
                  </a:lnTo>
                  <a:lnTo>
                    <a:pt x="27940" y="180339"/>
                  </a:lnTo>
                  <a:lnTo>
                    <a:pt x="1847" y="228988"/>
                  </a:lnTo>
                  <a:lnTo>
                    <a:pt x="0" y="247650"/>
                  </a:lnTo>
                  <a:lnTo>
                    <a:pt x="0" y="463550"/>
                  </a:lnTo>
                  <a:lnTo>
                    <a:pt x="16019" y="516449"/>
                  </a:lnTo>
                  <a:lnTo>
                    <a:pt x="180340" y="683387"/>
                  </a:lnTo>
                  <a:lnTo>
                    <a:pt x="228971" y="709479"/>
                  </a:lnTo>
                  <a:lnTo>
                    <a:pt x="247650" y="711326"/>
                  </a:lnTo>
                  <a:lnTo>
                    <a:pt x="463168" y="711326"/>
                  </a:lnTo>
                  <a:lnTo>
                    <a:pt x="516068" y="695307"/>
                  </a:lnTo>
                  <a:lnTo>
                    <a:pt x="683006" y="530987"/>
                  </a:lnTo>
                  <a:lnTo>
                    <a:pt x="708973" y="482230"/>
                  </a:lnTo>
                  <a:lnTo>
                    <a:pt x="710818" y="463550"/>
                  </a:lnTo>
                  <a:lnTo>
                    <a:pt x="710818" y="247650"/>
                  </a:lnTo>
                  <a:lnTo>
                    <a:pt x="694852" y="194857"/>
                  </a:lnTo>
                  <a:lnTo>
                    <a:pt x="530606" y="27939"/>
                  </a:lnTo>
                  <a:lnTo>
                    <a:pt x="481849" y="1847"/>
                  </a:lnTo>
                  <a:lnTo>
                    <a:pt x="4631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pic>
          <p:nvPicPr>
            <p:cNvPr id="17" name="Image 57">
              <a:extLst>
                <a:ext uri="{FF2B5EF4-FFF2-40B4-BE49-F238E27FC236}">
                  <a16:creationId xmlns:a16="http://schemas.microsoft.com/office/drawing/2014/main" id="{F1E89AB4-143B-4ED3-8A5D-E4BB20A39AFB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0710" y="103670"/>
              <a:ext cx="500722" cy="500722"/>
            </a:xfrm>
            <a:prstGeom prst="rect">
              <a:avLst/>
            </a:prstGeom>
          </p:spPr>
        </p:pic>
      </p:grp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F7BA6629-DB14-4B93-8098-7DD0693659A4}"/>
              </a:ext>
            </a:extLst>
          </p:cNvPr>
          <p:cNvSpPr/>
          <p:nvPr/>
        </p:nvSpPr>
        <p:spPr>
          <a:xfrm>
            <a:off x="1336321" y="2707501"/>
            <a:ext cx="4443042" cy="659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5900">
              <a:spcBef>
                <a:spcPts val="410"/>
              </a:spcBef>
              <a:spcAft>
                <a:spcPts val="0"/>
              </a:spcAft>
            </a:pPr>
            <a:r>
              <a:rPr lang="ru-RU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Вопросы</a:t>
            </a:r>
            <a:r>
              <a:rPr lang="ru-RU" spc="-60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сохранения</a:t>
            </a:r>
            <a:r>
              <a:rPr lang="ru-RU" spc="-10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здоровья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91440">
              <a:spcBef>
                <a:spcPts val="125"/>
              </a:spcBef>
              <a:spcAft>
                <a:spcPts val="0"/>
              </a:spcAft>
            </a:pPr>
            <a:r>
              <a:rPr lang="ru-RU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детей</a:t>
            </a:r>
            <a:r>
              <a:rPr lang="ru-RU" spc="-90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</a:t>
            </a:r>
            <a:r>
              <a:rPr lang="ru-RU" spc="-100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их</a:t>
            </a:r>
            <a:r>
              <a:rPr lang="ru-RU" spc="-100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физического</a:t>
            </a:r>
            <a:r>
              <a:rPr lang="ru-RU" spc="-120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pc="-10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развития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63E4CDF9-772F-4F91-A460-3CB2586EB42A}"/>
              </a:ext>
            </a:extLst>
          </p:cNvPr>
          <p:cNvSpPr/>
          <p:nvPr/>
        </p:nvSpPr>
        <p:spPr>
          <a:xfrm>
            <a:off x="7259288" y="2781438"/>
            <a:ext cx="4253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66370">
              <a:spcBef>
                <a:spcPts val="410"/>
              </a:spcBef>
              <a:spcAft>
                <a:spcPts val="0"/>
              </a:spcAft>
            </a:pPr>
            <a:r>
              <a:rPr lang="ru-RU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Вопросы</a:t>
            </a:r>
            <a:r>
              <a:rPr lang="ru-RU" spc="-80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социализации</a:t>
            </a:r>
            <a:r>
              <a:rPr lang="ru-RU" spc="-95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детей</a:t>
            </a:r>
            <a:r>
              <a:rPr lang="ru-RU" spc="-50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</a:t>
            </a:r>
            <a:r>
              <a:rPr lang="ru-RU" spc="-45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pc="-25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ОВЗ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pSp>
        <p:nvGrpSpPr>
          <p:cNvPr id="20" name="Group 59">
            <a:extLst>
              <a:ext uri="{FF2B5EF4-FFF2-40B4-BE49-F238E27FC236}">
                <a16:creationId xmlns:a16="http://schemas.microsoft.com/office/drawing/2014/main" id="{3FFE3008-B3AE-45A3-BC93-C84E2B77A26E}"/>
              </a:ext>
            </a:extLst>
          </p:cNvPr>
          <p:cNvGrpSpPr>
            <a:grpSpLocks/>
          </p:cNvGrpSpPr>
          <p:nvPr/>
        </p:nvGrpSpPr>
        <p:grpSpPr>
          <a:xfrm>
            <a:off x="745061" y="3595889"/>
            <a:ext cx="711200" cy="711835"/>
            <a:chOff x="0" y="0"/>
            <a:chExt cx="711200" cy="711835"/>
          </a:xfrm>
        </p:grpSpPr>
        <p:sp>
          <p:nvSpPr>
            <p:cNvPr id="21" name="Graphic 60">
              <a:extLst>
                <a:ext uri="{FF2B5EF4-FFF2-40B4-BE49-F238E27FC236}">
                  <a16:creationId xmlns:a16="http://schemas.microsoft.com/office/drawing/2014/main" id="{17752D4D-7FFF-4D88-98BC-C68D11268C18}"/>
                </a:ext>
              </a:extLst>
            </p:cNvPr>
            <p:cNvSpPr/>
            <p:nvPr/>
          </p:nvSpPr>
          <p:spPr>
            <a:xfrm>
              <a:off x="0" y="0"/>
              <a:ext cx="711200" cy="711835"/>
            </a:xfrm>
            <a:custGeom>
              <a:avLst/>
              <a:gdLst/>
              <a:ahLst/>
              <a:cxnLst/>
              <a:rect l="l" t="t" r="r" b="b"/>
              <a:pathLst>
                <a:path w="711200" h="711835">
                  <a:moveTo>
                    <a:pt x="463232" y="0"/>
                  </a:moveTo>
                  <a:lnTo>
                    <a:pt x="247650" y="0"/>
                  </a:lnTo>
                  <a:lnTo>
                    <a:pt x="228990" y="1847"/>
                  </a:lnTo>
                  <a:lnTo>
                    <a:pt x="180340" y="27940"/>
                  </a:lnTo>
                  <a:lnTo>
                    <a:pt x="27940" y="180340"/>
                  </a:lnTo>
                  <a:lnTo>
                    <a:pt x="1851" y="228988"/>
                  </a:lnTo>
                  <a:lnTo>
                    <a:pt x="0" y="247650"/>
                  </a:lnTo>
                  <a:lnTo>
                    <a:pt x="0" y="463550"/>
                  </a:lnTo>
                  <a:lnTo>
                    <a:pt x="16030" y="516449"/>
                  </a:lnTo>
                  <a:lnTo>
                    <a:pt x="180340" y="683387"/>
                  </a:lnTo>
                  <a:lnTo>
                    <a:pt x="228990" y="709479"/>
                  </a:lnTo>
                  <a:lnTo>
                    <a:pt x="247650" y="711327"/>
                  </a:lnTo>
                  <a:lnTo>
                    <a:pt x="463232" y="711327"/>
                  </a:lnTo>
                  <a:lnTo>
                    <a:pt x="516099" y="695307"/>
                  </a:lnTo>
                  <a:lnTo>
                    <a:pt x="683069" y="530987"/>
                  </a:lnTo>
                  <a:lnTo>
                    <a:pt x="709037" y="482230"/>
                  </a:lnTo>
                  <a:lnTo>
                    <a:pt x="710882" y="463550"/>
                  </a:lnTo>
                  <a:lnTo>
                    <a:pt x="710882" y="247650"/>
                  </a:lnTo>
                  <a:lnTo>
                    <a:pt x="694916" y="194857"/>
                  </a:lnTo>
                  <a:lnTo>
                    <a:pt x="530606" y="27940"/>
                  </a:lnTo>
                  <a:lnTo>
                    <a:pt x="481910" y="1847"/>
                  </a:lnTo>
                  <a:lnTo>
                    <a:pt x="4632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pic>
          <p:nvPicPr>
            <p:cNvPr id="22" name="Image 61">
              <a:extLst>
                <a:ext uri="{FF2B5EF4-FFF2-40B4-BE49-F238E27FC236}">
                  <a16:creationId xmlns:a16="http://schemas.microsoft.com/office/drawing/2014/main" id="{5CD1397F-384F-43E6-8061-5E2CEEA141EE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851" y="75539"/>
              <a:ext cx="532409" cy="532409"/>
            </a:xfrm>
            <a:prstGeom prst="rect">
              <a:avLst/>
            </a:prstGeom>
          </p:spPr>
        </p:pic>
      </p:grpSp>
      <p:grpSp>
        <p:nvGrpSpPr>
          <p:cNvPr id="23" name="Group 63">
            <a:extLst>
              <a:ext uri="{FF2B5EF4-FFF2-40B4-BE49-F238E27FC236}">
                <a16:creationId xmlns:a16="http://schemas.microsoft.com/office/drawing/2014/main" id="{ABACA3DB-8D2D-4B93-847D-4BBF6CA4E45B}"/>
              </a:ext>
            </a:extLst>
          </p:cNvPr>
          <p:cNvGrpSpPr>
            <a:grpSpLocks/>
          </p:cNvGrpSpPr>
          <p:nvPr/>
        </p:nvGrpSpPr>
        <p:grpSpPr>
          <a:xfrm>
            <a:off x="6547054" y="3589204"/>
            <a:ext cx="711200" cy="711835"/>
            <a:chOff x="0" y="0"/>
            <a:chExt cx="711200" cy="711835"/>
          </a:xfrm>
        </p:grpSpPr>
        <p:sp>
          <p:nvSpPr>
            <p:cNvPr id="24" name="Graphic 64">
              <a:extLst>
                <a:ext uri="{FF2B5EF4-FFF2-40B4-BE49-F238E27FC236}">
                  <a16:creationId xmlns:a16="http://schemas.microsoft.com/office/drawing/2014/main" id="{52F15FAD-A563-4B84-BA5E-FD36D421AE91}"/>
                </a:ext>
              </a:extLst>
            </p:cNvPr>
            <p:cNvSpPr/>
            <p:nvPr/>
          </p:nvSpPr>
          <p:spPr>
            <a:xfrm>
              <a:off x="0" y="0"/>
              <a:ext cx="711200" cy="711835"/>
            </a:xfrm>
            <a:custGeom>
              <a:avLst/>
              <a:gdLst/>
              <a:ahLst/>
              <a:cxnLst/>
              <a:rect l="l" t="t" r="r" b="b"/>
              <a:pathLst>
                <a:path w="711200" h="711835">
                  <a:moveTo>
                    <a:pt x="463168" y="0"/>
                  </a:moveTo>
                  <a:lnTo>
                    <a:pt x="247650" y="0"/>
                  </a:lnTo>
                  <a:lnTo>
                    <a:pt x="228971" y="1847"/>
                  </a:lnTo>
                  <a:lnTo>
                    <a:pt x="180340" y="27940"/>
                  </a:lnTo>
                  <a:lnTo>
                    <a:pt x="27940" y="180340"/>
                  </a:lnTo>
                  <a:lnTo>
                    <a:pt x="1847" y="228988"/>
                  </a:lnTo>
                  <a:lnTo>
                    <a:pt x="0" y="247650"/>
                  </a:lnTo>
                  <a:lnTo>
                    <a:pt x="0" y="463550"/>
                  </a:lnTo>
                  <a:lnTo>
                    <a:pt x="16019" y="516449"/>
                  </a:lnTo>
                  <a:lnTo>
                    <a:pt x="180340" y="683387"/>
                  </a:lnTo>
                  <a:lnTo>
                    <a:pt x="228971" y="709479"/>
                  </a:lnTo>
                  <a:lnTo>
                    <a:pt x="247650" y="711327"/>
                  </a:lnTo>
                  <a:lnTo>
                    <a:pt x="463168" y="711327"/>
                  </a:lnTo>
                  <a:lnTo>
                    <a:pt x="516068" y="695307"/>
                  </a:lnTo>
                  <a:lnTo>
                    <a:pt x="683006" y="530987"/>
                  </a:lnTo>
                  <a:lnTo>
                    <a:pt x="708973" y="482230"/>
                  </a:lnTo>
                  <a:lnTo>
                    <a:pt x="710818" y="463550"/>
                  </a:lnTo>
                  <a:lnTo>
                    <a:pt x="710818" y="247650"/>
                  </a:lnTo>
                  <a:lnTo>
                    <a:pt x="694852" y="194857"/>
                  </a:lnTo>
                  <a:lnTo>
                    <a:pt x="530606" y="27940"/>
                  </a:lnTo>
                  <a:lnTo>
                    <a:pt x="481849" y="1847"/>
                  </a:lnTo>
                  <a:lnTo>
                    <a:pt x="4631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pic>
          <p:nvPicPr>
            <p:cNvPr id="25" name="Image 65">
              <a:extLst>
                <a:ext uri="{FF2B5EF4-FFF2-40B4-BE49-F238E27FC236}">
                  <a16:creationId xmlns:a16="http://schemas.microsoft.com/office/drawing/2014/main" id="{32F71F7D-472F-4FA0-85E5-BDE1058BB581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6360" y="75552"/>
              <a:ext cx="567321" cy="567321"/>
            </a:xfrm>
            <a:prstGeom prst="rect">
              <a:avLst/>
            </a:prstGeom>
          </p:spPr>
        </p:pic>
      </p:grp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24195E6D-067D-48DC-BCD7-5DF8FDB2E881}"/>
              </a:ext>
            </a:extLst>
          </p:cNvPr>
          <p:cNvSpPr/>
          <p:nvPr/>
        </p:nvSpPr>
        <p:spPr>
          <a:xfrm>
            <a:off x="1158180" y="3858107"/>
            <a:ext cx="3685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28930">
              <a:spcBef>
                <a:spcPts val="415"/>
              </a:spcBef>
              <a:spcAft>
                <a:spcPts val="0"/>
              </a:spcAft>
            </a:pPr>
            <a:r>
              <a:rPr lang="ru-RU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Вопросы</a:t>
            </a:r>
            <a:r>
              <a:rPr lang="ru-RU" spc="-120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образования</a:t>
            </a:r>
            <a:r>
              <a:rPr lang="ru-RU" spc="-120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pc="-20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детей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5157528C-3CD7-49EB-A4C2-A2093DC9110D}"/>
              </a:ext>
            </a:extLst>
          </p:cNvPr>
          <p:cNvSpPr/>
          <p:nvPr/>
        </p:nvSpPr>
        <p:spPr>
          <a:xfrm>
            <a:off x="7421732" y="3664756"/>
            <a:ext cx="45276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" marR="5715">
              <a:spcBef>
                <a:spcPts val="415"/>
              </a:spcBef>
              <a:spcAft>
                <a:spcPts val="0"/>
              </a:spcAft>
            </a:pPr>
            <a:r>
              <a:rPr lang="ru-RU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Вопросы</a:t>
            </a:r>
            <a:r>
              <a:rPr lang="ru-RU" spc="-75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</a:t>
            </a:r>
            <a:r>
              <a:rPr lang="ru-RU" spc="-40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воспитанию</a:t>
            </a:r>
            <a:r>
              <a:rPr lang="ru-RU" spc="-30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детей</a:t>
            </a:r>
            <a:r>
              <a:rPr lang="ru-RU" spc="160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pc="-50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</a:t>
            </a:r>
            <a:r>
              <a:rPr lang="ru-RU" dirty="0">
                <a:solidFill>
                  <a:srgbClr val="1D2C5A"/>
                </a:solidFill>
                <a:effectLst/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                  приемных</a:t>
            </a:r>
            <a:r>
              <a:rPr lang="ru-RU" spc="-115" dirty="0">
                <a:solidFill>
                  <a:srgbClr val="1D2C5A"/>
                </a:solidFill>
                <a:effectLst/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pc="-10" dirty="0">
                <a:solidFill>
                  <a:srgbClr val="1D2C5A"/>
                </a:solidFill>
                <a:effectLst/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семьях</a:t>
            </a:r>
            <a:endParaRPr lang="ru-RU" dirty="0"/>
          </a:p>
        </p:txBody>
      </p:sp>
      <p:grpSp>
        <p:nvGrpSpPr>
          <p:cNvPr id="28" name="Group 67">
            <a:extLst>
              <a:ext uri="{FF2B5EF4-FFF2-40B4-BE49-F238E27FC236}">
                <a16:creationId xmlns:a16="http://schemas.microsoft.com/office/drawing/2014/main" id="{EC824644-0722-4801-8CD5-8AFC64BA202C}"/>
              </a:ext>
            </a:extLst>
          </p:cNvPr>
          <p:cNvGrpSpPr>
            <a:grpSpLocks/>
          </p:cNvGrpSpPr>
          <p:nvPr/>
        </p:nvGrpSpPr>
        <p:grpSpPr>
          <a:xfrm>
            <a:off x="648795" y="4662202"/>
            <a:ext cx="711200" cy="711835"/>
            <a:chOff x="0" y="0"/>
            <a:chExt cx="711200" cy="711835"/>
          </a:xfrm>
        </p:grpSpPr>
        <p:sp>
          <p:nvSpPr>
            <p:cNvPr id="29" name="Graphic 68">
              <a:extLst>
                <a:ext uri="{FF2B5EF4-FFF2-40B4-BE49-F238E27FC236}">
                  <a16:creationId xmlns:a16="http://schemas.microsoft.com/office/drawing/2014/main" id="{80BDE473-F9C6-46BF-A901-BFAB752E66AF}"/>
                </a:ext>
              </a:extLst>
            </p:cNvPr>
            <p:cNvSpPr/>
            <p:nvPr/>
          </p:nvSpPr>
          <p:spPr>
            <a:xfrm>
              <a:off x="0" y="0"/>
              <a:ext cx="711200" cy="711835"/>
            </a:xfrm>
            <a:custGeom>
              <a:avLst/>
              <a:gdLst/>
              <a:ahLst/>
              <a:cxnLst/>
              <a:rect l="l" t="t" r="r" b="b"/>
              <a:pathLst>
                <a:path w="711200" h="711835">
                  <a:moveTo>
                    <a:pt x="463232" y="0"/>
                  </a:moveTo>
                  <a:lnTo>
                    <a:pt x="247650" y="0"/>
                  </a:lnTo>
                  <a:lnTo>
                    <a:pt x="228990" y="1847"/>
                  </a:lnTo>
                  <a:lnTo>
                    <a:pt x="180340" y="27940"/>
                  </a:lnTo>
                  <a:lnTo>
                    <a:pt x="27940" y="180340"/>
                  </a:lnTo>
                  <a:lnTo>
                    <a:pt x="1851" y="228971"/>
                  </a:lnTo>
                  <a:lnTo>
                    <a:pt x="0" y="247650"/>
                  </a:lnTo>
                  <a:lnTo>
                    <a:pt x="0" y="463550"/>
                  </a:lnTo>
                  <a:lnTo>
                    <a:pt x="16030" y="516449"/>
                  </a:lnTo>
                  <a:lnTo>
                    <a:pt x="180340" y="683387"/>
                  </a:lnTo>
                  <a:lnTo>
                    <a:pt x="228990" y="709461"/>
                  </a:lnTo>
                  <a:lnTo>
                    <a:pt x="247650" y="711327"/>
                  </a:lnTo>
                  <a:lnTo>
                    <a:pt x="463232" y="711327"/>
                  </a:lnTo>
                  <a:lnTo>
                    <a:pt x="516099" y="695307"/>
                  </a:lnTo>
                  <a:lnTo>
                    <a:pt x="683069" y="530987"/>
                  </a:lnTo>
                  <a:lnTo>
                    <a:pt x="709037" y="482230"/>
                  </a:lnTo>
                  <a:lnTo>
                    <a:pt x="710882" y="463550"/>
                  </a:lnTo>
                  <a:lnTo>
                    <a:pt x="710882" y="247650"/>
                  </a:lnTo>
                  <a:lnTo>
                    <a:pt x="694916" y="194804"/>
                  </a:lnTo>
                  <a:lnTo>
                    <a:pt x="530606" y="27940"/>
                  </a:lnTo>
                  <a:lnTo>
                    <a:pt x="481910" y="1847"/>
                  </a:lnTo>
                  <a:lnTo>
                    <a:pt x="4632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pic>
          <p:nvPicPr>
            <p:cNvPr id="30" name="Image 69">
              <a:extLst>
                <a:ext uri="{FF2B5EF4-FFF2-40B4-BE49-F238E27FC236}">
                  <a16:creationId xmlns:a16="http://schemas.microsoft.com/office/drawing/2014/main" id="{C467A084-17DD-4450-8A40-7B3447DB06DF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6730" y="125933"/>
              <a:ext cx="486333" cy="486333"/>
            </a:xfrm>
            <a:prstGeom prst="rect">
              <a:avLst/>
            </a:prstGeom>
          </p:spPr>
        </p:pic>
      </p:grpSp>
      <p:grpSp>
        <p:nvGrpSpPr>
          <p:cNvPr id="31" name="Group 71">
            <a:extLst>
              <a:ext uri="{FF2B5EF4-FFF2-40B4-BE49-F238E27FC236}">
                <a16:creationId xmlns:a16="http://schemas.microsoft.com/office/drawing/2014/main" id="{A4D0EAE7-6A07-446B-92BB-B5B76EBF2878}"/>
              </a:ext>
            </a:extLst>
          </p:cNvPr>
          <p:cNvGrpSpPr>
            <a:grpSpLocks/>
          </p:cNvGrpSpPr>
          <p:nvPr/>
        </p:nvGrpSpPr>
        <p:grpSpPr>
          <a:xfrm>
            <a:off x="6560238" y="4700114"/>
            <a:ext cx="711200" cy="711835"/>
            <a:chOff x="0" y="0"/>
            <a:chExt cx="711200" cy="711835"/>
          </a:xfrm>
        </p:grpSpPr>
        <p:sp>
          <p:nvSpPr>
            <p:cNvPr id="32" name="Graphic 72">
              <a:extLst>
                <a:ext uri="{FF2B5EF4-FFF2-40B4-BE49-F238E27FC236}">
                  <a16:creationId xmlns:a16="http://schemas.microsoft.com/office/drawing/2014/main" id="{86D3522A-370A-4626-A064-EEF083EA5556}"/>
                </a:ext>
              </a:extLst>
            </p:cNvPr>
            <p:cNvSpPr/>
            <p:nvPr/>
          </p:nvSpPr>
          <p:spPr>
            <a:xfrm>
              <a:off x="0" y="0"/>
              <a:ext cx="711200" cy="711835"/>
            </a:xfrm>
            <a:custGeom>
              <a:avLst/>
              <a:gdLst/>
              <a:ahLst/>
              <a:cxnLst/>
              <a:rect l="l" t="t" r="r" b="b"/>
              <a:pathLst>
                <a:path w="711200" h="711835">
                  <a:moveTo>
                    <a:pt x="463168" y="0"/>
                  </a:moveTo>
                  <a:lnTo>
                    <a:pt x="247650" y="0"/>
                  </a:lnTo>
                  <a:lnTo>
                    <a:pt x="228971" y="1847"/>
                  </a:lnTo>
                  <a:lnTo>
                    <a:pt x="180340" y="27940"/>
                  </a:lnTo>
                  <a:lnTo>
                    <a:pt x="27940" y="180340"/>
                  </a:lnTo>
                  <a:lnTo>
                    <a:pt x="1847" y="228971"/>
                  </a:lnTo>
                  <a:lnTo>
                    <a:pt x="0" y="247650"/>
                  </a:lnTo>
                  <a:lnTo>
                    <a:pt x="0" y="463550"/>
                  </a:lnTo>
                  <a:lnTo>
                    <a:pt x="16019" y="516449"/>
                  </a:lnTo>
                  <a:lnTo>
                    <a:pt x="180340" y="683387"/>
                  </a:lnTo>
                  <a:lnTo>
                    <a:pt x="228971" y="709461"/>
                  </a:lnTo>
                  <a:lnTo>
                    <a:pt x="247650" y="711327"/>
                  </a:lnTo>
                  <a:lnTo>
                    <a:pt x="463168" y="711327"/>
                  </a:lnTo>
                  <a:lnTo>
                    <a:pt x="516068" y="695307"/>
                  </a:lnTo>
                  <a:lnTo>
                    <a:pt x="683006" y="530987"/>
                  </a:lnTo>
                  <a:lnTo>
                    <a:pt x="708973" y="482230"/>
                  </a:lnTo>
                  <a:lnTo>
                    <a:pt x="710818" y="463550"/>
                  </a:lnTo>
                  <a:lnTo>
                    <a:pt x="710818" y="247650"/>
                  </a:lnTo>
                  <a:lnTo>
                    <a:pt x="694852" y="194804"/>
                  </a:lnTo>
                  <a:lnTo>
                    <a:pt x="530606" y="27940"/>
                  </a:lnTo>
                  <a:lnTo>
                    <a:pt x="481849" y="1847"/>
                  </a:lnTo>
                  <a:lnTo>
                    <a:pt x="4631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pic>
          <p:nvPicPr>
            <p:cNvPr id="33" name="Image 73">
              <a:extLst>
                <a:ext uri="{FF2B5EF4-FFF2-40B4-BE49-F238E27FC236}">
                  <a16:creationId xmlns:a16="http://schemas.microsoft.com/office/drawing/2014/main" id="{17AF0CBB-0B6C-4CE8-82C7-95FFE9556480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2803" y="97142"/>
              <a:ext cx="506488" cy="506488"/>
            </a:xfrm>
            <a:prstGeom prst="rect">
              <a:avLst/>
            </a:prstGeom>
          </p:spPr>
        </p:pic>
      </p:grp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1792F4BD-08EE-4E65-A122-E56B44D685CC}"/>
              </a:ext>
            </a:extLst>
          </p:cNvPr>
          <p:cNvSpPr/>
          <p:nvPr/>
        </p:nvSpPr>
        <p:spPr>
          <a:xfrm>
            <a:off x="1232980" y="4833453"/>
            <a:ext cx="3492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98780">
              <a:spcBef>
                <a:spcPts val="420"/>
              </a:spcBef>
              <a:spcAft>
                <a:spcPts val="0"/>
              </a:spcAft>
            </a:pPr>
            <a:r>
              <a:rPr lang="ru-RU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Вопросы</a:t>
            </a:r>
            <a:r>
              <a:rPr lang="ru-RU" spc="-90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воспитания</a:t>
            </a:r>
            <a:r>
              <a:rPr lang="ru-RU" spc="-55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pc="-20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детей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74F8FF69-7B2A-458B-8A82-06EEDC554197}"/>
              </a:ext>
            </a:extLst>
          </p:cNvPr>
          <p:cNvSpPr/>
          <p:nvPr/>
        </p:nvSpPr>
        <p:spPr>
          <a:xfrm>
            <a:off x="7420481" y="4788135"/>
            <a:ext cx="31002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" marR="5715" algn="ctr">
              <a:spcBef>
                <a:spcPts val="420"/>
              </a:spcBef>
              <a:spcAft>
                <a:spcPts val="0"/>
              </a:spcAft>
            </a:pPr>
            <a:r>
              <a:rPr lang="ru-RU" spc="-10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Организационные</a:t>
            </a:r>
            <a:r>
              <a:rPr lang="ru-RU" spc="-85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pc="-10" dirty="0">
                <a:solidFill>
                  <a:srgbClr val="1D2C5A"/>
                </a:solidFill>
                <a:latin typeface="Microsoft Sans Serif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вопросы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0D42CA86-B252-43FB-9870-83A025C6A226}"/>
              </a:ext>
            </a:extLst>
          </p:cNvPr>
          <p:cNvSpPr/>
          <p:nvPr/>
        </p:nvSpPr>
        <p:spPr>
          <a:xfrm>
            <a:off x="301841" y="5641890"/>
            <a:ext cx="11425191" cy="1047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5610" marR="614045" algn="just">
              <a:lnSpc>
                <a:spcPct val="97000"/>
              </a:lnSpc>
              <a:spcBef>
                <a:spcPts val="800"/>
              </a:spcBef>
              <a:spcAft>
                <a:spcPts val="0"/>
              </a:spcAft>
            </a:pPr>
            <a:r>
              <a:rPr lang="ru-RU" sz="1600" b="1" i="1" dirty="0">
                <a:solidFill>
                  <a:srgbClr val="001F5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Целью просвещения родителей </a:t>
            </a:r>
            <a:r>
              <a:rPr lang="ru-RU" sz="1600" b="1" dirty="0">
                <a:solidFill>
                  <a:srgbClr val="001F5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(законных представителей) детей младенческого, раннего и дошкольного возраста является обеспечение поддержки семьи в вопросах образования, охраны и укрепления здоровья каждого ребенка; обеспечение единства подходов к воспитанию и обучению детей в условиях детского сада и семьи; повышение воспитательного потенциала семьи.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649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D6F0F6C-AA13-44D7-B55A-40CEE6795FB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317662" y="1"/>
            <a:ext cx="12424204" cy="685799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22C6E2C-46C9-44D3-BD8A-B600867A8B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3030" y="1"/>
            <a:ext cx="3865821" cy="3428999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A5A3626-97A3-43EB-9C86-8768D1406529}"/>
              </a:ext>
            </a:extLst>
          </p:cNvPr>
          <p:cNvSpPr/>
          <p:nvPr/>
        </p:nvSpPr>
        <p:spPr>
          <a:xfrm>
            <a:off x="85458" y="-197483"/>
            <a:ext cx="7725398" cy="6622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Содержание программы: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1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/>
              <a:t>•Пояснительная записка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/>
              <a:t>•</a:t>
            </a:r>
            <a:r>
              <a:rPr lang="ru-RU" sz="2000" b="1" dirty="0"/>
              <a:t>Раздел 1</a:t>
            </a:r>
            <a:r>
              <a:rPr lang="ru-RU" sz="2000" dirty="0"/>
              <a:t>. </a:t>
            </a:r>
            <a:r>
              <a:rPr lang="ru-RU" sz="2000" dirty="0" err="1"/>
              <a:t>Родительство</a:t>
            </a:r>
            <a:r>
              <a:rPr lang="ru-RU" sz="2000" dirty="0"/>
              <a:t> как особый феномен в жизни человека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/>
              <a:t> •</a:t>
            </a:r>
            <a:r>
              <a:rPr lang="ru-RU" sz="2000" b="1" dirty="0"/>
              <a:t>Раздел 2</a:t>
            </a:r>
            <a:r>
              <a:rPr lang="ru-RU" sz="2000" dirty="0"/>
              <a:t>. Особенности, формы и методы просвещения родителей (законных представителей) в дошкольной образовательной организации.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/>
              <a:t>•</a:t>
            </a:r>
            <a:r>
              <a:rPr lang="ru-RU" sz="2000" b="1" dirty="0"/>
              <a:t>Раздел 3</a:t>
            </a:r>
            <a:r>
              <a:rPr lang="ru-RU" sz="2000" dirty="0"/>
              <a:t>. Просвещение родителей (законных представителей) по вопросам здоровья, воспитания и развития детей младшего, раннего и дошкольного возрастов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/>
              <a:t> •</a:t>
            </a:r>
            <a:r>
              <a:rPr lang="ru-RU" sz="2000" b="1" dirty="0"/>
              <a:t>Раздел 4</a:t>
            </a:r>
            <a:r>
              <a:rPr lang="ru-RU" sz="2000" dirty="0"/>
              <a:t>. Поддержка и просвещение родителей (законных представителей) , воспитывающих ребенка с ограниченными возможностями здоровья, в том числе детей – инвалидов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/>
              <a:t> •</a:t>
            </a:r>
            <a:r>
              <a:rPr lang="ru-RU" sz="2000" b="1" dirty="0"/>
              <a:t>Раздел 5</a:t>
            </a:r>
            <a:r>
              <a:rPr lang="ru-RU" sz="2000" dirty="0"/>
              <a:t>. Права родителей (законных представителей) и государственная поддержка семей с детьми дошкольного возраста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/>
              <a:t> •</a:t>
            </a:r>
            <a:r>
              <a:rPr lang="ru-RU" sz="2000" b="1" dirty="0"/>
              <a:t>Раздел 6</a:t>
            </a:r>
            <a:r>
              <a:rPr lang="ru-RU" sz="2000" dirty="0"/>
              <a:t>. Часто встречающиеся вопросы родителей (законных представителей) детей дошкольного возраста и типичные проблемные ситуации («Вы спрашивали – мы отвечаем»)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/>
              <a:t>•</a:t>
            </a:r>
            <a:r>
              <a:rPr lang="ru-RU" sz="2000" b="1" dirty="0"/>
              <a:t>Раздел 7.</a:t>
            </a:r>
            <a:r>
              <a:rPr lang="ru-RU" sz="2000" dirty="0"/>
              <a:t> Пространство родительских инициатив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930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49BF7C3-0F08-41F3-944F-03874945AD7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609738" y="-66584"/>
            <a:ext cx="12801738" cy="6924583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8784085-AABF-4D7C-8CB6-F8E1C3F6EEE9}"/>
              </a:ext>
            </a:extLst>
          </p:cNvPr>
          <p:cNvSpPr/>
          <p:nvPr/>
        </p:nvSpPr>
        <p:spPr>
          <a:xfrm>
            <a:off x="351692" y="532993"/>
            <a:ext cx="10825876" cy="7725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850" marR="773430" algn="ctr">
              <a:spcAft>
                <a:spcPts val="0"/>
              </a:spcAft>
            </a:pPr>
            <a:r>
              <a:rPr lang="ru-RU" sz="2000" b="1" dirty="0"/>
              <a:t> </a:t>
            </a:r>
            <a:r>
              <a:rPr lang="ru-RU" sz="2400" b="1" u="sng" dirty="0">
                <a:solidFill>
                  <a:schemeClr val="accent1">
                    <a:lumMod val="75000"/>
                  </a:schemeClr>
                </a:solidFill>
              </a:rPr>
              <a:t>РАЗДЕЛ 1. РОДИТЕЛЬСТВО КАК ОСОБЫЙ ФЕНОМЕН В ЖИЗНИ ЧЕЛОВЕКА</a:t>
            </a:r>
          </a:p>
          <a:p>
            <a:pPr marL="69850" marR="773430" algn="ctr">
              <a:spcAft>
                <a:spcPts val="0"/>
              </a:spcAft>
            </a:pPr>
            <a:endParaRPr lang="ru-RU" sz="2400" b="1" u="sng" dirty="0"/>
          </a:p>
          <a:p>
            <a:pPr marL="69850" marR="773430">
              <a:spcAft>
                <a:spcPts val="0"/>
              </a:spcAft>
            </a:pPr>
            <a:r>
              <a:rPr lang="ru-RU" sz="2000" dirty="0"/>
              <a:t>1.1. РОДИТЕЛЬСКАЯ КОМПЕТЕНТНОСТЬ И ОТВЕТСТВЕННОЕ РОДИТЕЛЬСТВО.</a:t>
            </a:r>
          </a:p>
          <a:p>
            <a:pPr marL="69850" marR="773430">
              <a:spcAft>
                <a:spcPts val="0"/>
              </a:spcAft>
            </a:pPr>
            <a:r>
              <a:rPr lang="ru-RU" sz="2000" dirty="0"/>
              <a:t>1.2. СПЕЦИФИКА И СТРУКТУРА ДЕТСКОРОДИТЕЛЬСКИХ ОТНОШЕНИЙ</a:t>
            </a:r>
          </a:p>
          <a:p>
            <a:pPr marL="69850" marR="773430">
              <a:spcAft>
                <a:spcPts val="0"/>
              </a:spcAft>
            </a:pPr>
            <a:r>
              <a:rPr lang="ru-RU" sz="2000" dirty="0"/>
              <a:t>1.3. САМОЦЕННОСТЬ И УВАЖЕНИЕ ПРАВ РЕБЕНКА В СЕМЬЕ</a:t>
            </a:r>
          </a:p>
          <a:p>
            <a:pPr marL="69850" marR="773430">
              <a:spcAft>
                <a:spcPts val="0"/>
              </a:spcAft>
            </a:pPr>
            <a:r>
              <a:rPr lang="ru-RU" sz="2000" dirty="0"/>
              <a:t>1.4. СЕМЕЙНЫЕ ЦЕННОСТИ И ТРАДИЦИИ</a:t>
            </a:r>
          </a:p>
          <a:p>
            <a:pPr marL="69850" marR="773430">
              <a:spcAft>
                <a:spcPts val="0"/>
              </a:spcAft>
            </a:pPr>
            <a:endParaRPr lang="ru-RU" sz="2000" dirty="0"/>
          </a:p>
          <a:p>
            <a:pPr marL="69850" marR="773430" algn="ctr">
              <a:spcAft>
                <a:spcPts val="0"/>
              </a:spcAft>
            </a:pPr>
            <a:r>
              <a:rPr lang="ru-RU" sz="2800" b="1" i="1" dirty="0"/>
              <a:t>Рекомендуемые формы и темы просвещения родителей :</a:t>
            </a:r>
          </a:p>
          <a:p>
            <a:pPr marL="69850" marR="773430">
              <a:spcAft>
                <a:spcPts val="0"/>
              </a:spcAft>
            </a:pPr>
            <a:r>
              <a:rPr lang="ru-RU" sz="2000" dirty="0"/>
              <a:t>– родительские собрания: «Секреты родительской любви», «Слагаемые счастливого </a:t>
            </a:r>
            <a:r>
              <a:rPr lang="ru-RU" sz="2000" dirty="0" err="1"/>
              <a:t>родительства</a:t>
            </a:r>
            <a:r>
              <a:rPr lang="ru-RU" sz="2000" dirty="0"/>
              <a:t>»; </a:t>
            </a:r>
          </a:p>
          <a:p>
            <a:pPr marL="69850" marR="773430">
              <a:spcAft>
                <a:spcPts val="0"/>
              </a:spcAft>
            </a:pPr>
            <a:r>
              <a:rPr lang="ru-RU" sz="2000" dirty="0"/>
              <a:t>– устный педагогический журнал: «Стили родительского воспитания»;</a:t>
            </a:r>
          </a:p>
          <a:p>
            <a:pPr marL="69850" marR="773430">
              <a:spcAft>
                <a:spcPts val="0"/>
              </a:spcAft>
            </a:pPr>
            <a:r>
              <a:rPr lang="ru-RU" sz="2000" dirty="0"/>
              <a:t>– педагогическая гостиная: «Дети и родители – два разных мира?»; </a:t>
            </a:r>
          </a:p>
          <a:p>
            <a:pPr marL="69850" marR="773430">
              <a:spcAft>
                <a:spcPts val="0"/>
              </a:spcAft>
            </a:pPr>
            <a:r>
              <a:rPr lang="ru-RU" sz="2000" dirty="0"/>
              <a:t>– наглядная информация в форме буклетов;</a:t>
            </a:r>
          </a:p>
          <a:p>
            <a:pPr marL="69850" marR="773430">
              <a:spcAft>
                <a:spcPts val="0"/>
              </a:spcAft>
            </a:pPr>
            <a:r>
              <a:rPr lang="ru-RU" sz="2000" dirty="0"/>
              <a:t>– электронные книги; </a:t>
            </a:r>
          </a:p>
          <a:p>
            <a:pPr marL="69850" marR="773430">
              <a:spcAft>
                <a:spcPts val="0"/>
              </a:spcAft>
            </a:pPr>
            <a:r>
              <a:rPr lang="ru-RU" sz="2000" dirty="0"/>
              <a:t>– тематические аудиозаписи: «Счастье материнства», «Счастье отцовства».</a:t>
            </a:r>
            <a:endParaRPr lang="ru-RU" sz="2000" b="1" dirty="0">
              <a:effectLst/>
              <a:latin typeface="Bahnschrift" pitchFamily="34" charset="0"/>
              <a:ea typeface="Calibri" panose="020F0502020204030204" pitchFamily="34" charset="0"/>
            </a:endParaRPr>
          </a:p>
          <a:p>
            <a:pPr marL="69850" marR="773430">
              <a:spcAft>
                <a:spcPts val="0"/>
              </a:spcAft>
            </a:pPr>
            <a:r>
              <a:rPr lang="ru-RU" sz="2000" dirty="0"/>
              <a:t>– праздничные мероприятия: «День Матери», «День семьи, любви и верности», «День пожилого человека»;</a:t>
            </a:r>
          </a:p>
          <a:p>
            <a:pPr marL="69850" marR="773430">
              <a:spcAft>
                <a:spcPts val="0"/>
              </a:spcAft>
            </a:pPr>
            <a:r>
              <a:rPr lang="ru-RU" sz="2000" dirty="0"/>
              <a:t>– спортивные мероприятия «Папа, мама, я – спортивная семья»; 35 – конкурсы рисунков, поделок, чтецов, фестивали сказок, народные ярмарки.</a:t>
            </a:r>
            <a:endParaRPr lang="ru-RU" sz="2000" b="1" dirty="0">
              <a:effectLst/>
              <a:latin typeface="Bahnschrift" pitchFamily="34" charset="0"/>
              <a:ea typeface="Calibri" panose="020F0502020204030204" pitchFamily="34" charset="0"/>
            </a:endParaRPr>
          </a:p>
          <a:p>
            <a:pPr marL="69850" marR="773430">
              <a:spcAft>
                <a:spcPts val="0"/>
              </a:spcAft>
            </a:pPr>
            <a:endParaRPr lang="ru-RU" sz="2000" b="1" dirty="0">
              <a:latin typeface="Bahnschrift" pitchFamily="34" charset="0"/>
              <a:ea typeface="Calibri" panose="020F0502020204030204" pitchFamily="34" charset="0"/>
            </a:endParaRPr>
          </a:p>
          <a:p>
            <a:pPr marL="69850" marR="773430">
              <a:spcAft>
                <a:spcPts val="0"/>
              </a:spcAft>
            </a:pPr>
            <a:endParaRPr lang="ru-RU" sz="2000" b="1" dirty="0">
              <a:effectLst/>
              <a:latin typeface="Bahnschrift" pitchFamily="34" charset="0"/>
              <a:ea typeface="Calibri" panose="020F0502020204030204" pitchFamily="34" charset="0"/>
            </a:endParaRPr>
          </a:p>
          <a:p>
            <a:pPr marL="69850" marR="773430">
              <a:spcAft>
                <a:spcPts val="0"/>
              </a:spcAft>
            </a:pPr>
            <a:endParaRPr lang="ru-RU" sz="2000" b="1" dirty="0">
              <a:latin typeface="Bahnschrift" pitchFamily="34" charset="0"/>
              <a:ea typeface="Calibri" panose="020F0502020204030204" pitchFamily="34" charset="0"/>
            </a:endParaRPr>
          </a:p>
          <a:p>
            <a:pPr marL="69850" marR="773430">
              <a:spcAft>
                <a:spcPts val="0"/>
              </a:spcAft>
            </a:pPr>
            <a:endParaRPr lang="ru-RU" sz="2000" b="1" dirty="0">
              <a:effectLst/>
              <a:latin typeface="Bahnschrift" pitchFamily="34" charset="0"/>
              <a:ea typeface="Calibri" panose="020F0502020204030204" pitchFamily="34" charset="0"/>
            </a:endParaRPr>
          </a:p>
          <a:p>
            <a:pPr marL="69850" marR="773430">
              <a:spcAft>
                <a:spcPts val="0"/>
              </a:spcAft>
            </a:pPr>
            <a:endParaRPr lang="ru-RU" sz="2000" b="1" dirty="0">
              <a:effectLst/>
              <a:latin typeface="Bahnschrift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9429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1888</Words>
  <Application>Microsoft Office PowerPoint</Application>
  <PresentationFormat>Широкоэкранный</PresentationFormat>
  <Paragraphs>164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Bahnschrift</vt:lpstr>
      <vt:lpstr>Calibri</vt:lpstr>
      <vt:lpstr>Calibri Light</vt:lpstr>
      <vt:lpstr>Microsoft Sans Serif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34</cp:revision>
  <dcterms:created xsi:type="dcterms:W3CDTF">2024-12-17T03:07:23Z</dcterms:created>
  <dcterms:modified xsi:type="dcterms:W3CDTF">2025-02-12T06:19:34Z</dcterms:modified>
</cp:coreProperties>
</file>