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3" r:id="rId12"/>
    <p:sldId id="274" r:id="rId13"/>
    <p:sldId id="275" r:id="rId14"/>
    <p:sldId id="276" r:id="rId15"/>
    <p:sldId id="266" r:id="rId16"/>
    <p:sldId id="267" r:id="rId17"/>
    <p:sldId id="268" r:id="rId18"/>
    <p:sldId id="269" r:id="rId19"/>
    <p:sldId id="270" r:id="rId20"/>
    <p:sldId id="277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E9913-E2A8-4C46-8A8A-99296C2AFC8E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B0463-89F8-4098-8B25-26CB9C009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0463-89F8-4098-8B25-26CB9C009B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B643-0D97-3C7B-1953-2B031593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esktop-spgt5bp\общая\3 этаж\МЦДО\ВОСПИТАТЕЛЬ ГОДА-25\лого_ВГ_2025.png">
            <a:extLst>
              <a:ext uri="{FF2B5EF4-FFF2-40B4-BE49-F238E27FC236}">
                <a16:creationId xmlns:a16="http://schemas.microsoft.com/office/drawing/2014/main" id="{E4B0B914-6FE4-FAB3-544C-D592688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6" y="260649"/>
            <a:ext cx="30464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B5D2F4-FDE4-4D73-8C4F-94DB2FC03F97}"/>
              </a:ext>
            </a:extLst>
          </p:cNvPr>
          <p:cNvSpPr/>
          <p:nvPr/>
        </p:nvSpPr>
        <p:spPr>
          <a:xfrm>
            <a:off x="2388015" y="232996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DD537-57AB-9FBA-90B6-B66944F3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50810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24B92B-405D-5B00-1B81-5C6FA685FBA8}"/>
              </a:ext>
            </a:extLst>
          </p:cNvPr>
          <p:cNvSpPr txBox="1"/>
          <p:nvPr/>
        </p:nvSpPr>
        <p:spPr>
          <a:xfrm>
            <a:off x="107504" y="1700808"/>
            <a:ext cx="36327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(далее – Программа),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423236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6022" y="260648"/>
            <a:ext cx="3871957" cy="9233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Рисунок 2" descr="a7236421-5980-5c9f-b019-28b016f321d9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484784"/>
            <a:ext cx="826758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507" y="836712"/>
            <a:ext cx="6996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звезды светят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ночью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967" y="836712"/>
            <a:ext cx="7239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банк дает тебе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 просто деньги?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471" y="836712"/>
            <a:ext cx="7738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я не могу летать,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птица?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494" y="836712"/>
            <a:ext cx="8176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корабли держатся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воде?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944" y="836712"/>
            <a:ext cx="827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мороженное тает?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418" y="836712"/>
            <a:ext cx="76263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в холодильнике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олодно?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191" y="836712"/>
            <a:ext cx="83168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ель зимой и летом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одним цветом?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398" y="836712"/>
            <a:ext cx="7518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зимой на окнах 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образуются узоры?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4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Почему море синее?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84" y="404664"/>
            <a:ext cx="8460432" cy="193899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Надо ли отвечать на все вопросы «почемучки»?</a:t>
            </a:r>
          </a:p>
        </p:txBody>
      </p:sp>
      <p:pic>
        <p:nvPicPr>
          <p:cNvPr id="5" name="Рисунок 4" descr="18d935cf-af91-5fb9-9b02-436309b5ea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564904"/>
            <a:ext cx="6912768" cy="36292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21" y="476673"/>
            <a:ext cx="78320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Нужно ли отвечать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вопросы «почемучки?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2088232" cy="983694"/>
          </a:xfrm>
          <a:prstGeom prst="roundRect">
            <a:avLst>
              <a:gd name="adj" fmla="val 274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РАЗВИТИЕ ИНТЕЛЕКТА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4208" y="3284984"/>
            <a:ext cx="2088232" cy="1015841"/>
          </a:xfrm>
          <a:prstGeom prst="roundRect">
            <a:avLst>
              <a:gd name="adj" fmla="val 314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РАЗВИТИЕ ПАМЯТИ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4149080"/>
            <a:ext cx="3024336" cy="1328023"/>
          </a:xfrm>
          <a:prstGeom prst="roundRect">
            <a:avLst>
              <a:gd name="adj" fmla="val 248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ФОРМИРОВАНИЕ ДОВЕРИТЕЛЬНЫХ ОТНОШЕНИЙ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3284984"/>
            <a:ext cx="216024" cy="648072"/>
          </a:xfrm>
          <a:prstGeom prst="downArrow">
            <a:avLst>
              <a:gd name="adj1" fmla="val 21781"/>
              <a:gd name="adj2" fmla="val 852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092035">
            <a:off x="5732769" y="2790434"/>
            <a:ext cx="216024" cy="648072"/>
          </a:xfrm>
          <a:prstGeom prst="downArrow">
            <a:avLst>
              <a:gd name="adj1" fmla="val 21781"/>
              <a:gd name="adj2" fmla="val 852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583746">
            <a:off x="3070098" y="2785528"/>
            <a:ext cx="216024" cy="648072"/>
          </a:xfrm>
          <a:prstGeom prst="downArrow">
            <a:avLst>
              <a:gd name="adj1" fmla="val 21781"/>
              <a:gd name="adj2" fmla="val 852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2494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2246769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 ПРИРОДЕ СВОЕЙ ДЕТИ - ИССЛЕДОВАТЕЛИ.</a:t>
            </a:r>
            <a:endParaRPr lang="ru-RU" sz="2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ОТКРЫТЬ, ИЗУЧИТЬ, ИССЛЕДОВАТЬ - ЭТО ПЕРВЫЕ ШАГИ В НЕИЗВЕСТНОЕ, БЛАГОДАРЯ ПОЗНАВАТЕЛЬНОЙ ДЕЯТЕЛЬНОСТИ ДЕТИ УЧАТСЯ ДУМАТЬ, ГОВОРИТЬ, ПРОБОВАТЬ, ИСКАТЬ, ЭКСПЕРИМЕНТИРОВАТЬ</a:t>
            </a:r>
            <a:endParaRPr lang="ru-RU" sz="2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gas-kvas-com-p-rebenok-s-lupoi-na-prozrachnom-fone-28.png"/>
          <p:cNvPicPr>
            <a:picLocks noChangeAspect="1"/>
          </p:cNvPicPr>
          <p:nvPr/>
        </p:nvPicPr>
        <p:blipFill>
          <a:blip r:embed="rId2" cstate="print"/>
          <a:srcRect l="8396" t="8621" r="8845" b="8621"/>
          <a:stretch>
            <a:fillRect/>
          </a:stretch>
        </p:blipFill>
        <p:spPr>
          <a:xfrm flipH="1">
            <a:off x="3995936" y="2492896"/>
            <a:ext cx="4608512" cy="3456384"/>
          </a:xfrm>
          <a:prstGeom prst="rect">
            <a:avLst/>
          </a:prstGeom>
        </p:spPr>
      </p:pic>
      <p:pic>
        <p:nvPicPr>
          <p:cNvPr id="10" name="Рисунок 9" descr="74595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3256321" cy="3662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80728"/>
            <a:ext cx="3960440" cy="369331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/>
              <a:t>Чтец: Сын к отцу пришел с вопросом </a:t>
            </a:r>
          </a:p>
          <a:p>
            <a:r>
              <a:rPr lang="ru-RU" b="1" dirty="0"/>
              <a:t>Сын: Папа! Папа! Вот смешно! </a:t>
            </a:r>
          </a:p>
          <a:p>
            <a:r>
              <a:rPr lang="ru-RU" b="1" dirty="0"/>
              <a:t>Почему, скажи мне, просом </a:t>
            </a:r>
          </a:p>
          <a:p>
            <a:r>
              <a:rPr lang="ru-RU" b="1" dirty="0"/>
              <a:t>Называется зерно? </a:t>
            </a:r>
          </a:p>
          <a:p>
            <a:r>
              <a:rPr lang="ru-RU" b="1" dirty="0"/>
              <a:t>Почему сосед новатор? </a:t>
            </a:r>
          </a:p>
          <a:p>
            <a:r>
              <a:rPr lang="ru-RU" b="1" dirty="0"/>
              <a:t>Что такое экскаватор? </a:t>
            </a:r>
          </a:p>
          <a:p>
            <a:r>
              <a:rPr lang="ru-RU" b="1" dirty="0"/>
              <a:t>Почему шагает он? </a:t>
            </a:r>
          </a:p>
          <a:p>
            <a:r>
              <a:rPr lang="ru-RU" b="1" dirty="0"/>
              <a:t>Как без спичек жили раньше? </a:t>
            </a:r>
          </a:p>
          <a:p>
            <a:r>
              <a:rPr lang="ru-RU" b="1" dirty="0"/>
              <a:t>Почему бывает дым? </a:t>
            </a:r>
          </a:p>
          <a:p>
            <a:r>
              <a:rPr lang="ru-RU" b="1" dirty="0"/>
              <a:t>Отец: Да отстань же ты, отстань же </a:t>
            </a:r>
          </a:p>
          <a:p>
            <a:r>
              <a:rPr lang="ru-RU" b="1" dirty="0"/>
              <a:t>С </a:t>
            </a:r>
            <a:r>
              <a:rPr lang="ru-RU" b="1" dirty="0" err="1"/>
              <a:t>почемучканьем</a:t>
            </a:r>
            <a:r>
              <a:rPr lang="ru-RU" b="1" dirty="0"/>
              <a:t> своим. </a:t>
            </a:r>
          </a:p>
          <a:p>
            <a:r>
              <a:rPr lang="ru-RU" b="1" dirty="0"/>
              <a:t>Чтец: И, вздохнув, побрел сынишка </a:t>
            </a:r>
          </a:p>
          <a:p>
            <a:r>
              <a:rPr lang="ru-RU" b="1" dirty="0"/>
              <a:t>От отцовского стола. </a:t>
            </a:r>
          </a:p>
        </p:txBody>
      </p:sp>
      <p:pic>
        <p:nvPicPr>
          <p:cNvPr id="4" name="Рисунок 3" descr="F:\картинки буклет\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2466568" cy="246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980728"/>
            <a:ext cx="3960440" cy="34163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/>
              <a:t>Сын: Почему? Когда же? Где же? </a:t>
            </a:r>
          </a:p>
          <a:p>
            <a:r>
              <a:rPr lang="ru-RU" b="1" dirty="0"/>
              <a:t>Всякий раз ответ один. </a:t>
            </a:r>
          </a:p>
          <a:p>
            <a:r>
              <a:rPr lang="ru-RU" b="1" dirty="0"/>
              <a:t>Чтец: Постепенно стал все реже </a:t>
            </a:r>
          </a:p>
          <a:p>
            <a:r>
              <a:rPr lang="ru-RU" b="1" dirty="0"/>
              <a:t>Беспокоить папу сын. </a:t>
            </a:r>
          </a:p>
          <a:p>
            <a:r>
              <a:rPr lang="ru-RU" b="1" dirty="0"/>
              <a:t>Но однажды в час вечерний </a:t>
            </a:r>
          </a:p>
          <a:p>
            <a:r>
              <a:rPr lang="ru-RU" b="1" dirty="0"/>
              <a:t>У почтенного отца </a:t>
            </a:r>
          </a:p>
          <a:p>
            <a:r>
              <a:rPr lang="ru-RU" b="1" dirty="0"/>
              <a:t>От волненья, огорченья </a:t>
            </a:r>
          </a:p>
          <a:p>
            <a:r>
              <a:rPr lang="ru-RU" b="1" dirty="0"/>
              <a:t>Изменился цвет лица. </a:t>
            </a:r>
          </a:p>
          <a:p>
            <a:r>
              <a:rPr lang="ru-RU" b="1" dirty="0"/>
              <a:t>Отец: Вызов в школу? Почему? Что такое? </a:t>
            </a:r>
          </a:p>
          <a:p>
            <a:r>
              <a:rPr lang="ru-RU" b="1" dirty="0"/>
              <a:t>В чем причина? Совершенно не пойму!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57944"/>
            <a:ext cx="8757619" cy="1523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9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РЕБЕНОК ПО СВОЕЙ НАТУРЕ ОЧЕНЬ ЛЮБОЗНАТЕЛЕН.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ЕГО ИНТЕРЕСУЕТ ВСЕ НОВОЕ, НЕИЗВЕДАННОЕ.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ОТКРЫТИЯ У НЕГО КАЖДЫЙ ДЕНЬ! </a:t>
            </a:r>
          </a:p>
        </p:txBody>
      </p:sp>
      <p:pic>
        <p:nvPicPr>
          <p:cNvPr id="3" name="Рисунок 2" descr="cccd171a-27c3-589b-9ddb-be8ed50e8947.jfif"/>
          <p:cNvPicPr>
            <a:picLocks noChangeAspect="1"/>
          </p:cNvPicPr>
          <p:nvPr/>
        </p:nvPicPr>
        <p:blipFill>
          <a:blip r:embed="rId2" cstate="print"/>
          <a:srcRect l="18750"/>
          <a:stretch>
            <a:fillRect/>
          </a:stretch>
        </p:blipFill>
        <p:spPr>
          <a:xfrm>
            <a:off x="4638007" y="1988840"/>
            <a:ext cx="429047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3927f2a-7645-5f58-99c6-bfd881d5fe60.jfif"/>
          <p:cNvPicPr>
            <a:picLocks noChangeAspect="1"/>
          </p:cNvPicPr>
          <p:nvPr/>
        </p:nvPicPr>
        <p:blipFill>
          <a:blip r:embed="rId3" cstate="print"/>
          <a:srcRect l="17709" r="8237"/>
          <a:stretch>
            <a:fillRect/>
          </a:stretch>
        </p:blipFill>
        <p:spPr>
          <a:xfrm flipH="1">
            <a:off x="179511" y="1988840"/>
            <a:ext cx="440326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48464" cy="15696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Несформированный вовремя интерес к получению знаний может послужить причиной неуспеваемости детей в школе, привести к снижению активности их мыслительной</a:t>
            </a:r>
          </a:p>
          <a:p>
            <a:pPr algn="ctr"/>
            <a:r>
              <a:rPr lang="ru-RU" sz="2400" b="1" dirty="0"/>
              <a:t>и познавательной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8748464" cy="1938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Формирование познавательного интереса и обеспечение познавательного развития в целом – это сложный и комплексный процесс. Ведущая роль</a:t>
            </a:r>
          </a:p>
          <a:p>
            <a:pPr algn="ctr"/>
            <a:r>
              <a:rPr lang="ru-RU" sz="2000" b="1" dirty="0"/>
              <a:t>в этом процессе отводится семье. Родителями могут быть созданы благоприятные условия, которые поддержат возникновение познавательного интереса ребенка и обеспечат полноценное познавательное развитие</a:t>
            </a:r>
          </a:p>
        </p:txBody>
      </p:sp>
      <p:pic>
        <p:nvPicPr>
          <p:cNvPr id="5" name="Рисунок 4" descr="95d85c18-8789-5165-9c72-51de97153fba.jfif"/>
          <p:cNvPicPr>
            <a:picLocks noChangeAspect="1"/>
          </p:cNvPicPr>
          <p:nvPr/>
        </p:nvPicPr>
        <p:blipFill>
          <a:blip r:embed="rId2" cstate="print"/>
          <a:srcRect l="7644" r="8275"/>
          <a:stretch>
            <a:fillRect/>
          </a:stretch>
        </p:blipFill>
        <p:spPr>
          <a:xfrm>
            <a:off x="3131840" y="1772816"/>
            <a:ext cx="31683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positphotos_115941158_L.jpg"/>
          <p:cNvPicPr>
            <a:picLocks noChangeAspect="1"/>
          </p:cNvPicPr>
          <p:nvPr/>
        </p:nvPicPr>
        <p:blipFill>
          <a:blip r:embed="rId3" cstate="print"/>
          <a:srcRect l="9390" r="23924"/>
          <a:stretch>
            <a:fillRect/>
          </a:stretch>
        </p:blipFill>
        <p:spPr>
          <a:xfrm>
            <a:off x="6230156" y="1772816"/>
            <a:ext cx="26988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346316d-9441-5741-8f27-055c6e8df82d.png"/>
          <p:cNvPicPr>
            <a:picLocks noChangeAspect="1"/>
          </p:cNvPicPr>
          <p:nvPr/>
        </p:nvPicPr>
        <p:blipFill>
          <a:blip r:embed="rId4" cstate="print"/>
          <a:srcRect l="8907" r="19833"/>
          <a:stretch>
            <a:fillRect/>
          </a:stretch>
        </p:blipFill>
        <p:spPr>
          <a:xfrm>
            <a:off x="179512" y="1772816"/>
            <a:ext cx="297416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5832648" cy="624786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Как нужно отвечать на детские вопросы «почемучки»?</a:t>
            </a:r>
          </a:p>
          <a:p>
            <a:pPr algn="ctr"/>
            <a:endParaRPr lang="ru-RU" sz="1400" dirty="0"/>
          </a:p>
          <a:p>
            <a:r>
              <a:rPr lang="ru-RU" sz="2300" b="1" dirty="0"/>
              <a:t>1. Отвечайте коротко, просто и доступно детскому пониманию. </a:t>
            </a:r>
          </a:p>
          <a:p>
            <a:r>
              <a:rPr lang="ru-RU" sz="2300" b="1" dirty="0"/>
              <a:t>2. Постарайтесь  понять,  что заинтересовало ребенка в данном предмете, явлении.</a:t>
            </a:r>
          </a:p>
          <a:p>
            <a:r>
              <a:rPr lang="ru-RU" sz="2300" b="1" dirty="0"/>
              <a:t>3. Отвечайте на вопросы ребенка терпеливо и честно.</a:t>
            </a:r>
          </a:p>
          <a:p>
            <a:r>
              <a:rPr lang="ru-RU" sz="2300" b="1" dirty="0"/>
              <a:t>4. Воспринимайте вопросы и высказывания ребёнка всерьёз. </a:t>
            </a:r>
          </a:p>
          <a:p>
            <a:r>
              <a:rPr lang="ru-RU" sz="2300" b="1" dirty="0"/>
              <a:t>5. Стимулируйте ребёнка, поощряйте познавательную активность.</a:t>
            </a:r>
          </a:p>
          <a:p>
            <a:r>
              <a:rPr lang="ru-RU" sz="2300" b="1" dirty="0"/>
              <a:t>6. В  ответ  на  вопрос  ребенка постарайтесь  вовлечь  его  в  наблюдение  за окружающей жизнью.</a:t>
            </a:r>
          </a:p>
        </p:txBody>
      </p:sp>
      <p:pic>
        <p:nvPicPr>
          <p:cNvPr id="4" name="Рисунок 3" descr="2012642-6300.jpg"/>
          <p:cNvPicPr>
            <a:picLocks noChangeAspect="1"/>
          </p:cNvPicPr>
          <p:nvPr/>
        </p:nvPicPr>
        <p:blipFill>
          <a:blip r:embed="rId2" cstate="print"/>
          <a:srcRect l="7760"/>
          <a:stretch>
            <a:fillRect/>
          </a:stretch>
        </p:blipFill>
        <p:spPr>
          <a:xfrm>
            <a:off x="5940152" y="260648"/>
            <a:ext cx="3121689" cy="22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-2.jpeg"/>
          <p:cNvPicPr>
            <a:picLocks noChangeAspect="1"/>
          </p:cNvPicPr>
          <p:nvPr/>
        </p:nvPicPr>
        <p:blipFill>
          <a:blip r:embed="rId3" cstate="print"/>
          <a:srcRect l="7804"/>
          <a:stretch>
            <a:fillRect/>
          </a:stretch>
        </p:blipFill>
        <p:spPr>
          <a:xfrm>
            <a:off x="5984488" y="2420888"/>
            <a:ext cx="3092008" cy="22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209000-ec09-58ee-bdca-a3ec80d21641.jfif"/>
          <p:cNvPicPr>
            <a:picLocks noChangeAspect="1"/>
          </p:cNvPicPr>
          <p:nvPr/>
        </p:nvPicPr>
        <p:blipFill>
          <a:blip r:embed="rId4" cstate="print"/>
          <a:srcRect l="7811"/>
          <a:stretch>
            <a:fillRect/>
          </a:stretch>
        </p:blipFill>
        <p:spPr>
          <a:xfrm>
            <a:off x="6012159" y="4529055"/>
            <a:ext cx="3059247" cy="221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60648"/>
            <a:ext cx="4968552" cy="609397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Чего не нужно делать, отвечая на вопросы:</a:t>
            </a:r>
          </a:p>
          <a:p>
            <a:pPr algn="ctr"/>
            <a:endParaRPr lang="ru-RU" sz="1400" b="1" dirty="0"/>
          </a:p>
          <a:p>
            <a:pPr marL="514350" indent="-514350">
              <a:buFont typeface="+mj-lt"/>
              <a:buAutoNum type="arabicPeriod"/>
            </a:pPr>
            <a:r>
              <a:rPr lang="ru-RU" sz="2600" b="1" dirty="0"/>
              <a:t>Не надо устраивать лекцию для ребенка.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/>
              <a:t>Не надо мяться и краснеть, отвечайте уверенно.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/>
              <a:t>Не надо замалчивать, отговариваясь избитыми фразами.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/>
              <a:t>Не обманывайте ребёнка, отвечая на его вопрос.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/>
              <a:t>Не следует давать ребёнку информацию, которая ему </a:t>
            </a:r>
            <a:br>
              <a:rPr lang="ru-RU" sz="2600" b="1" dirty="0"/>
            </a:br>
            <a:r>
              <a:rPr lang="ru-RU" sz="2600" b="1" dirty="0"/>
              <a:t>не нужна.</a:t>
            </a:r>
          </a:p>
        </p:txBody>
      </p:sp>
      <p:pic>
        <p:nvPicPr>
          <p:cNvPr id="3" name="Рисунок 2" descr="Neastn-holi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51803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isplay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510390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ale_1200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4797152"/>
            <a:ext cx="351039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230832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Дети пропускают всю информацию через себя, через собственное восприятие. У дошкольников в этот период стремительно развивается мышление, поражая неожиданностью и неординарностью выводов; </a:t>
            </a:r>
            <a:br>
              <a:rPr lang="ru-RU" sz="2400" b="1" dirty="0"/>
            </a:br>
            <a:r>
              <a:rPr lang="ru-RU" sz="2400" b="1" dirty="0"/>
              <a:t>с геометрической прогрессией пополняется словарный запас; фантазия в этом возрасте работает очень бурно.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085184"/>
            <a:ext cx="8352928" cy="15696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Пофантазируйте вместе, и вы получите бесконечное удовольствие, вернувшись в мир детства, где мысль свободна и может принимать любые формы и создавать любые волшебные миры.</a:t>
            </a:r>
          </a:p>
        </p:txBody>
      </p:sp>
      <p:pic>
        <p:nvPicPr>
          <p:cNvPr id="4" name="Рисунок 3" descr="переезд для семьи с детьми.jpg"/>
          <p:cNvPicPr>
            <a:picLocks noChangeAspect="1"/>
          </p:cNvPicPr>
          <p:nvPr/>
        </p:nvPicPr>
        <p:blipFill>
          <a:blip r:embed="rId2" cstate="print"/>
          <a:srcRect l="7912" r="12971"/>
          <a:stretch>
            <a:fillRect/>
          </a:stretch>
        </p:blipFill>
        <p:spPr>
          <a:xfrm>
            <a:off x="3059832" y="2564904"/>
            <a:ext cx="290406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7b596a565119f4bf918b241e3b113f2.jpg"/>
          <p:cNvPicPr>
            <a:picLocks noChangeAspect="1"/>
          </p:cNvPicPr>
          <p:nvPr/>
        </p:nvPicPr>
        <p:blipFill>
          <a:blip r:embed="rId3" cstate="print"/>
          <a:srcRect l="15005" r="8805"/>
          <a:stretch>
            <a:fillRect/>
          </a:stretch>
        </p:blipFill>
        <p:spPr>
          <a:xfrm>
            <a:off x="6012159" y="2564904"/>
            <a:ext cx="28803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QAJyKl6JkRbrgRHgAdOBNVcrB3vpJeNn_pviW09qbWMyXiyt-BVdcR6uncp4CgcwKRIQR2urBgLVy1r2xgXcyDk-bo.jpg"/>
          <p:cNvPicPr>
            <a:picLocks noChangeAspect="1"/>
          </p:cNvPicPr>
          <p:nvPr/>
        </p:nvPicPr>
        <p:blipFill>
          <a:blip r:embed="rId4" cstate="print"/>
          <a:srcRect l="14636" r="14623"/>
          <a:stretch>
            <a:fillRect/>
          </a:stretch>
        </p:blipFill>
        <p:spPr>
          <a:xfrm>
            <a:off x="179512" y="2564904"/>
            <a:ext cx="2808312" cy="248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582</Words>
  <Application>Microsoft Office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26</cp:revision>
  <dcterms:created xsi:type="dcterms:W3CDTF">2025-02-02T07:57:44Z</dcterms:created>
  <dcterms:modified xsi:type="dcterms:W3CDTF">2025-02-05T03:33:54Z</dcterms:modified>
</cp:coreProperties>
</file>